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Glacial Indifference" pitchFamily="2" charset="0"/>
      <p:regular r:id="rId18"/>
    </p:embeddedFont>
    <p:embeddedFont>
      <p:font typeface="Inter Bold" panose="020B0802030000000004" pitchFamily="34" charset="0"/>
      <p:regular r:id="rId19"/>
      <p:bold r:id="rId20"/>
    </p:embeddedFont>
    <p:embeddedFont>
      <p:font typeface="Poppins" pitchFamily="2" charset="77"/>
      <p:regular r:id="rId21"/>
      <p:bold r:id="rId22"/>
      <p:italic r:id="rId23"/>
      <p:boldItalic r:id="rId24"/>
    </p:embeddedFont>
    <p:embeddedFont>
      <p:font typeface="Poppins Bold" pitchFamily="2" charset="77"/>
      <p:regular r:id="rId25"/>
      <p:bold r:id="rId26"/>
    </p:embeddedFont>
    <p:embeddedFont>
      <p:font typeface="Poppins Italics" pitchFamily="2" charset="77"/>
      <p:regular r:id="rId27"/>
      <p:italic r:id="rId28"/>
    </p:embeddedFont>
    <p:embeddedFont>
      <p:font typeface="Roboto" panose="02000000000000000000" pitchFamily="2"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E3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4CDDEC-13C5-47A0-B4CA-64BB665CA2DF}" v="1" dt="2025-11-12T20:56:05.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2" autoAdjust="0"/>
    <p:restoredTop sz="97013" autoAdjust="0"/>
  </p:normalViewPr>
  <p:slideViewPr>
    <p:cSldViewPr>
      <p:cViewPr varScale="1">
        <p:scale>
          <a:sx n="99" d="100"/>
          <a:sy n="99" d="100"/>
        </p:scale>
        <p:origin x="216"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20" d="100"/>
          <a:sy n="120" d="100"/>
        </p:scale>
        <p:origin x="4336"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20095-F613-EB40-AB04-804530D80688}" type="datetimeFigureOut">
              <a:rPr lang="en-US" smtClean="0"/>
              <a:t>11/12/25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37CDB-A914-4549-A954-AA4A96FEAEBE}" type="slidenum">
              <a:rPr lang="en-US" smtClean="0"/>
              <a:t>‹#›</a:t>
            </a:fld>
            <a:endParaRPr lang="en-US"/>
          </a:p>
        </p:txBody>
      </p:sp>
    </p:spTree>
    <p:extLst>
      <p:ext uri="{BB962C8B-B14F-4D97-AF65-F5344CB8AC3E}">
        <p14:creationId xmlns:p14="http://schemas.microsoft.com/office/powerpoint/2010/main" val="1338452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486400" cy="5981700"/>
          </a:xfrm>
        </p:spPr>
        <p:txBody>
          <a:bodyPr/>
          <a:lstStyle/>
          <a:p>
            <a:endParaRPr lang="en-CA" dirty="0"/>
          </a:p>
        </p:txBody>
      </p:sp>
      <p:sp>
        <p:nvSpPr>
          <p:cNvPr id="4" name="Slide Number Placeholder 3"/>
          <p:cNvSpPr>
            <a:spLocks noGrp="1"/>
          </p:cNvSpPr>
          <p:nvPr>
            <p:ph type="sldNum" sz="quarter" idx="5"/>
          </p:nvPr>
        </p:nvSpPr>
        <p:spPr/>
        <p:txBody>
          <a:bodyPr/>
          <a:lstStyle/>
          <a:p>
            <a:fld id="{FB237CDB-A914-4549-A954-AA4A96FEAEBE}" type="slidenum">
              <a:rPr lang="en-US" smtClean="0"/>
              <a:t>1</a:t>
            </a:fld>
            <a:endParaRPr lang="en-US"/>
          </a:p>
        </p:txBody>
      </p:sp>
    </p:spTree>
    <p:extLst>
      <p:ext uri="{BB962C8B-B14F-4D97-AF65-F5344CB8AC3E}">
        <p14:creationId xmlns:p14="http://schemas.microsoft.com/office/powerpoint/2010/main" val="215528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B237CDB-A914-4549-A954-AA4A96FEAEBE}" type="slidenum">
              <a:rPr lang="en-US" smtClean="0"/>
              <a:t>2</a:t>
            </a:fld>
            <a:endParaRPr lang="en-US"/>
          </a:p>
        </p:txBody>
      </p:sp>
    </p:spTree>
    <p:extLst>
      <p:ext uri="{BB962C8B-B14F-4D97-AF65-F5344CB8AC3E}">
        <p14:creationId xmlns:p14="http://schemas.microsoft.com/office/powerpoint/2010/main" val="74027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37CDB-A914-4549-A954-AA4A96FEAEBE}" type="slidenum">
              <a:rPr lang="en-US" smtClean="0"/>
              <a:t>3</a:t>
            </a:fld>
            <a:endParaRPr lang="en-US"/>
          </a:p>
        </p:txBody>
      </p:sp>
    </p:spTree>
    <p:extLst>
      <p:ext uri="{BB962C8B-B14F-4D97-AF65-F5344CB8AC3E}">
        <p14:creationId xmlns:p14="http://schemas.microsoft.com/office/powerpoint/2010/main" val="101236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37CDB-A914-4549-A954-AA4A96FEAEBE}" type="slidenum">
              <a:rPr lang="en-US" smtClean="0"/>
              <a:t>4</a:t>
            </a:fld>
            <a:endParaRPr lang="en-US"/>
          </a:p>
        </p:txBody>
      </p:sp>
    </p:spTree>
    <p:extLst>
      <p:ext uri="{BB962C8B-B14F-4D97-AF65-F5344CB8AC3E}">
        <p14:creationId xmlns:p14="http://schemas.microsoft.com/office/powerpoint/2010/main" val="149212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37CDB-A914-4549-A954-AA4A96FEAEBE}" type="slidenum">
              <a:rPr lang="en-US" smtClean="0"/>
              <a:t>5</a:t>
            </a:fld>
            <a:endParaRPr lang="en-US"/>
          </a:p>
        </p:txBody>
      </p:sp>
    </p:spTree>
    <p:extLst>
      <p:ext uri="{BB962C8B-B14F-4D97-AF65-F5344CB8AC3E}">
        <p14:creationId xmlns:p14="http://schemas.microsoft.com/office/powerpoint/2010/main" val="3181656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37CDB-A914-4549-A954-AA4A96FEAEBE}" type="slidenum">
              <a:rPr lang="en-US" smtClean="0"/>
              <a:t>6</a:t>
            </a:fld>
            <a:endParaRPr lang="en-US"/>
          </a:p>
        </p:txBody>
      </p:sp>
    </p:spTree>
    <p:extLst>
      <p:ext uri="{BB962C8B-B14F-4D97-AF65-F5344CB8AC3E}">
        <p14:creationId xmlns:p14="http://schemas.microsoft.com/office/powerpoint/2010/main" val="1811480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37CDB-A914-4549-A954-AA4A96FEAEBE}" type="slidenum">
              <a:rPr lang="en-US" smtClean="0"/>
              <a:t>7</a:t>
            </a:fld>
            <a:endParaRPr lang="en-US"/>
          </a:p>
        </p:txBody>
      </p:sp>
    </p:spTree>
    <p:extLst>
      <p:ext uri="{BB962C8B-B14F-4D97-AF65-F5344CB8AC3E}">
        <p14:creationId xmlns:p14="http://schemas.microsoft.com/office/powerpoint/2010/main" val="3214952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37CDB-A914-4549-A954-AA4A96FEAEBE}" type="slidenum">
              <a:rPr lang="en-US" smtClean="0"/>
              <a:t>8</a:t>
            </a:fld>
            <a:endParaRPr lang="en-US"/>
          </a:p>
        </p:txBody>
      </p:sp>
    </p:spTree>
    <p:extLst>
      <p:ext uri="{BB962C8B-B14F-4D97-AF65-F5344CB8AC3E}">
        <p14:creationId xmlns:p14="http://schemas.microsoft.com/office/powerpoint/2010/main" val="785235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237CDB-A914-4549-A954-AA4A96FEAEBE}" type="slidenum">
              <a:rPr lang="en-US" smtClean="0"/>
              <a:t>9</a:t>
            </a:fld>
            <a:endParaRPr lang="en-US"/>
          </a:p>
        </p:txBody>
      </p:sp>
    </p:spTree>
    <p:extLst>
      <p:ext uri="{BB962C8B-B14F-4D97-AF65-F5344CB8AC3E}">
        <p14:creationId xmlns:p14="http://schemas.microsoft.com/office/powerpoint/2010/main" val="4066088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5555" b="-5555"/>
              </a:stretch>
            </a:blipFill>
          </p:spPr>
          <p:txBody>
            <a:bodyPr/>
            <a:lstStyle/>
            <a:p>
              <a:endParaRPr lang="en-CA"/>
            </a:p>
          </p:txBody>
        </p:sp>
      </p:grpSp>
      <p:grpSp>
        <p:nvGrpSpPr>
          <p:cNvPr id="4" name="Group 4"/>
          <p:cNvGrpSpPr/>
          <p:nvPr/>
        </p:nvGrpSpPr>
        <p:grpSpPr>
          <a:xfrm>
            <a:off x="14706600" y="8701061"/>
            <a:ext cx="2864452" cy="706565"/>
            <a:chOff x="0" y="0"/>
            <a:chExt cx="3819269" cy="942087"/>
          </a:xfrm>
        </p:grpSpPr>
        <p:sp>
          <p:nvSpPr>
            <p:cNvPr id="5" name="Freeform 5"/>
            <p:cNvSpPr/>
            <p:nvPr/>
          </p:nvSpPr>
          <p:spPr>
            <a:xfrm>
              <a:off x="0" y="0"/>
              <a:ext cx="3819271" cy="942086"/>
            </a:xfrm>
            <a:custGeom>
              <a:avLst/>
              <a:gdLst/>
              <a:ahLst/>
              <a:cxnLst/>
              <a:rect l="l" t="t" r="r" b="b"/>
              <a:pathLst>
                <a:path w="3819271" h="942086">
                  <a:moveTo>
                    <a:pt x="0" y="0"/>
                  </a:moveTo>
                  <a:lnTo>
                    <a:pt x="3819271" y="0"/>
                  </a:lnTo>
                  <a:lnTo>
                    <a:pt x="3819271" y="942086"/>
                  </a:lnTo>
                  <a:lnTo>
                    <a:pt x="0" y="942086"/>
                  </a:lnTo>
                  <a:lnTo>
                    <a:pt x="0" y="0"/>
                  </a:lnTo>
                  <a:close/>
                </a:path>
              </a:pathLst>
            </a:custGeom>
            <a:blipFill>
              <a:blip r:embed="rId4"/>
              <a:stretch>
                <a:fillRect t="-300" b="-300"/>
              </a:stretch>
            </a:blipFill>
          </p:spPr>
          <p:txBody>
            <a:bodyPr/>
            <a:lstStyle/>
            <a:p>
              <a:endParaRPr lang="en-CA"/>
            </a:p>
          </p:txBody>
        </p:sp>
      </p:grpSp>
      <p:sp>
        <p:nvSpPr>
          <p:cNvPr id="6" name="TextBox 6"/>
          <p:cNvSpPr txBox="1"/>
          <p:nvPr/>
        </p:nvSpPr>
        <p:spPr>
          <a:xfrm>
            <a:off x="5423767" y="6673935"/>
            <a:ext cx="4042027" cy="1390111"/>
          </a:xfrm>
          <a:prstGeom prst="rect">
            <a:avLst/>
          </a:prstGeom>
        </p:spPr>
        <p:txBody>
          <a:bodyPr lIns="0" tIns="0" rIns="0" bIns="0" rtlCol="0" anchor="t">
            <a:spAutoFit/>
          </a:bodyPr>
          <a:lstStyle/>
          <a:p>
            <a:pPr algn="l">
              <a:lnSpc>
                <a:spcPts val="5499"/>
              </a:lnSpc>
            </a:pPr>
            <a:r>
              <a:rPr lang="en-US" sz="5400" b="1" spc="-218">
                <a:solidFill>
                  <a:srgbClr val="8FE84F"/>
                </a:solidFill>
                <a:latin typeface="Poppins Bold"/>
                <a:ea typeface="Poppins Bold"/>
                <a:cs typeface="Poppins Bold"/>
                <a:sym typeface="Poppins Bold"/>
              </a:rPr>
              <a:t>Pinta</a:t>
            </a:r>
          </a:p>
          <a:p>
            <a:pPr algn="l">
              <a:lnSpc>
                <a:spcPts val="5499"/>
              </a:lnSpc>
            </a:pPr>
            <a:r>
              <a:rPr lang="en-US" sz="5400" b="1" spc="-218">
                <a:solidFill>
                  <a:srgbClr val="8FE84F"/>
                </a:solidFill>
                <a:latin typeface="Poppins Bold"/>
                <a:ea typeface="Poppins Bold"/>
                <a:cs typeface="Poppins Bold"/>
                <a:sym typeface="Poppins Bold"/>
              </a:rPr>
              <a:t>Maguire</a:t>
            </a:r>
          </a:p>
        </p:txBody>
      </p:sp>
      <p:sp>
        <p:nvSpPr>
          <p:cNvPr id="7" name="TextBox 7"/>
          <p:cNvSpPr txBox="1"/>
          <p:nvPr/>
        </p:nvSpPr>
        <p:spPr>
          <a:xfrm>
            <a:off x="5423767" y="8188404"/>
            <a:ext cx="5181600" cy="1002792"/>
          </a:xfrm>
          <a:prstGeom prst="rect">
            <a:avLst/>
          </a:prstGeom>
        </p:spPr>
        <p:txBody>
          <a:bodyPr lIns="0" tIns="0" rIns="0" bIns="0" rtlCol="0" anchor="t">
            <a:spAutoFit/>
          </a:bodyPr>
          <a:lstStyle/>
          <a:p>
            <a:pPr algn="l">
              <a:lnSpc>
                <a:spcPts val="3924"/>
              </a:lnSpc>
            </a:pPr>
            <a:r>
              <a:rPr lang="en-US" sz="3600">
                <a:solidFill>
                  <a:srgbClr val="FFFFFF"/>
                </a:solidFill>
                <a:latin typeface="Glacial Indifference"/>
                <a:ea typeface="Glacial Indifference"/>
                <a:cs typeface="Glacial Indifference"/>
                <a:sym typeface="Glacial Indifference"/>
              </a:rPr>
              <a:t>Senior Counsel,</a:t>
            </a:r>
          </a:p>
          <a:p>
            <a:pPr algn="l">
              <a:lnSpc>
                <a:spcPts val="3924"/>
              </a:lnSpc>
            </a:pPr>
            <a:r>
              <a:rPr lang="en-US" sz="3600">
                <a:solidFill>
                  <a:srgbClr val="FFFFFF"/>
                </a:solidFill>
                <a:latin typeface="Glacial Indifference"/>
                <a:ea typeface="Glacial Indifference"/>
                <a:cs typeface="Glacial Indifference"/>
                <a:sym typeface="Glacial Indifference"/>
              </a:rPr>
              <a:t>Gluckstein Lawyers</a:t>
            </a:r>
          </a:p>
        </p:txBody>
      </p:sp>
      <p:sp>
        <p:nvSpPr>
          <p:cNvPr id="8" name="TextBox 8"/>
          <p:cNvSpPr txBox="1"/>
          <p:nvPr/>
        </p:nvSpPr>
        <p:spPr>
          <a:xfrm>
            <a:off x="1203479" y="2089560"/>
            <a:ext cx="16123252" cy="2159000"/>
          </a:xfrm>
          <a:prstGeom prst="rect">
            <a:avLst/>
          </a:prstGeom>
        </p:spPr>
        <p:txBody>
          <a:bodyPr lIns="0" tIns="0" rIns="0" bIns="0" rtlCol="0" anchor="t">
            <a:spAutoFit/>
          </a:bodyPr>
          <a:lstStyle/>
          <a:p>
            <a:pPr algn="l">
              <a:lnSpc>
                <a:spcPts val="7810"/>
              </a:lnSpc>
            </a:pPr>
            <a:r>
              <a:rPr lang="en-US" sz="8800" b="1" spc="-217">
                <a:solidFill>
                  <a:srgbClr val="FFFFFF"/>
                </a:solidFill>
                <a:latin typeface="Poppins Bold"/>
                <a:ea typeface="Poppins Bold"/>
                <a:cs typeface="Poppins Bold"/>
                <a:sym typeface="Poppins Bold"/>
              </a:rPr>
              <a:t>Maximizing Damages in Medical Malpractice Cases</a:t>
            </a:r>
          </a:p>
        </p:txBody>
      </p:sp>
      <p:grpSp>
        <p:nvGrpSpPr>
          <p:cNvPr id="9" name="Group 9"/>
          <p:cNvGrpSpPr/>
          <p:nvPr/>
        </p:nvGrpSpPr>
        <p:grpSpPr>
          <a:xfrm>
            <a:off x="1028700" y="5347456"/>
            <a:ext cx="3910844" cy="39108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t="-3301" b="-21663"/>
              </a:stretch>
            </a:blipFill>
            <a:ln w="38100" cap="sq">
              <a:solidFill>
                <a:srgbClr val="8AE34E"/>
              </a:solidFill>
              <a:prstDash val="solid"/>
              <a:miter/>
            </a:ln>
          </p:spPr>
          <p:txBody>
            <a:bodyPr/>
            <a:lstStyle/>
            <a:p>
              <a:endParaRPr lang="en-CA"/>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CA"/>
          </a:p>
        </p:txBody>
      </p:sp>
      <p:sp>
        <p:nvSpPr>
          <p:cNvPr id="3" name="Freeform 3"/>
          <p:cNvSpPr/>
          <p:nvPr/>
        </p:nvSpPr>
        <p:spPr>
          <a:xfrm>
            <a:off x="9925024" y="2166224"/>
            <a:ext cx="7657621" cy="7372350"/>
          </a:xfrm>
          <a:custGeom>
            <a:avLst/>
            <a:gdLst/>
            <a:ahLst/>
            <a:cxnLst/>
            <a:rect l="l" t="t" r="r" b="b"/>
            <a:pathLst>
              <a:path w="7657621" h="7372350">
                <a:moveTo>
                  <a:pt x="0" y="0"/>
                </a:moveTo>
                <a:lnTo>
                  <a:pt x="7657621" y="0"/>
                </a:lnTo>
                <a:lnTo>
                  <a:pt x="7657621" y="7372350"/>
                </a:lnTo>
                <a:lnTo>
                  <a:pt x="0" y="7372350"/>
                </a:lnTo>
                <a:lnTo>
                  <a:pt x="0" y="0"/>
                </a:lnTo>
                <a:close/>
              </a:path>
            </a:pathLst>
          </a:custGeom>
          <a:blipFill>
            <a:blip r:embed="rId3"/>
            <a:stretch>
              <a:fillRect l="-21232" r="-7133"/>
            </a:stretch>
          </a:blipFill>
          <a:ln w="38100" cap="sq">
            <a:solidFill>
              <a:srgbClr val="8FE84F"/>
            </a:solidFill>
            <a:prstDash val="solid"/>
            <a:miter/>
          </a:ln>
        </p:spPr>
        <p:txBody>
          <a:bodyPr/>
          <a:lstStyle/>
          <a:p>
            <a:endParaRPr lang="en-CA"/>
          </a:p>
        </p:txBody>
      </p:sp>
      <p:sp>
        <p:nvSpPr>
          <p:cNvPr id="4" name="TextBox 4"/>
          <p:cNvSpPr txBox="1"/>
          <p:nvPr/>
        </p:nvSpPr>
        <p:spPr>
          <a:xfrm>
            <a:off x="754953" y="200385"/>
            <a:ext cx="16827692" cy="1428030"/>
          </a:xfrm>
          <a:prstGeom prst="rect">
            <a:avLst/>
          </a:prstGeom>
        </p:spPr>
        <p:txBody>
          <a:bodyPr lIns="0" tIns="0" rIns="0" bIns="0" rtlCol="0" anchor="t">
            <a:spAutoFit/>
          </a:bodyPr>
          <a:lstStyle/>
          <a:p>
            <a:pPr marL="0" lvl="0" indent="0" algn="l">
              <a:lnSpc>
                <a:spcPts val="11060"/>
              </a:lnSpc>
              <a:spcBef>
                <a:spcPct val="0"/>
              </a:spcBef>
            </a:pPr>
            <a:r>
              <a:rPr lang="en-US" sz="7900" b="1" u="none" strike="noStrike">
                <a:solidFill>
                  <a:srgbClr val="8AE34E"/>
                </a:solidFill>
                <a:latin typeface="Poppins Bold"/>
                <a:ea typeface="Poppins Bold"/>
                <a:cs typeface="Poppins Bold"/>
                <a:sym typeface="Poppins Bold"/>
              </a:rPr>
              <a:t>Build the Foundation continued</a:t>
            </a:r>
          </a:p>
        </p:txBody>
      </p:sp>
      <p:sp>
        <p:nvSpPr>
          <p:cNvPr id="5" name="TextBox 5"/>
          <p:cNvSpPr txBox="1"/>
          <p:nvPr/>
        </p:nvSpPr>
        <p:spPr>
          <a:xfrm>
            <a:off x="569151" y="2070974"/>
            <a:ext cx="8881487" cy="7467600"/>
          </a:xfrm>
          <a:prstGeom prst="rect">
            <a:avLst/>
          </a:prstGeom>
        </p:spPr>
        <p:txBody>
          <a:bodyPr lIns="0" tIns="0" rIns="0" bIns="0" rtlCol="0" anchor="t">
            <a:spAutoFit/>
          </a:bodyPr>
          <a:lstStyle/>
          <a:p>
            <a:pPr marL="539749" lvl="1" indent="-269875" algn="l">
              <a:lnSpc>
                <a:spcPts val="3749"/>
              </a:lnSpc>
              <a:buFont typeface="Arial"/>
              <a:buChar char="•"/>
            </a:pPr>
            <a:r>
              <a:rPr lang="en-US" sz="2499" dirty="0">
                <a:solidFill>
                  <a:srgbClr val="FFFFFF"/>
                </a:solidFill>
                <a:latin typeface="Poppins"/>
                <a:ea typeface="Poppins"/>
                <a:cs typeface="Poppins"/>
                <a:sym typeface="Poppins"/>
              </a:rPr>
              <a:t>If there is a measurable risk that the pre-existing condition would have detrimentally affected the plaintiff in the future, regardless of the defendant’s negligence, </a:t>
            </a:r>
            <a:r>
              <a:rPr lang="en-US" sz="2499" b="1" dirty="0">
                <a:solidFill>
                  <a:srgbClr val="8AE34E"/>
                </a:solidFill>
                <a:latin typeface="Poppins Bold"/>
                <a:ea typeface="Poppins Bold"/>
                <a:cs typeface="Poppins Bold"/>
                <a:sym typeface="Poppins Bold"/>
              </a:rPr>
              <a:t>this can be taken into account in reducing the overall damages award: </a:t>
            </a:r>
            <a:r>
              <a:rPr lang="en-US" sz="2499" dirty="0">
                <a:solidFill>
                  <a:srgbClr val="FFFFFF"/>
                </a:solidFill>
                <a:latin typeface="Poppins"/>
                <a:ea typeface="Poppins"/>
                <a:cs typeface="Poppins"/>
                <a:sym typeface="Poppins"/>
              </a:rPr>
              <a:t>Athey, supra at para. 35</a:t>
            </a:r>
          </a:p>
          <a:p>
            <a:pPr algn="l">
              <a:lnSpc>
                <a:spcPts val="3749"/>
              </a:lnSpc>
            </a:pPr>
            <a:endParaRPr lang="en-US" sz="2499" dirty="0">
              <a:solidFill>
                <a:srgbClr val="FFFFFF"/>
              </a:solidFill>
              <a:latin typeface="Poppins"/>
              <a:ea typeface="Poppins"/>
              <a:cs typeface="Poppins"/>
              <a:sym typeface="Poppins"/>
            </a:endParaRPr>
          </a:p>
          <a:p>
            <a:pPr marL="539749" lvl="1" indent="-269875" algn="l">
              <a:lnSpc>
                <a:spcPts val="3749"/>
              </a:lnSpc>
              <a:buFont typeface="Arial"/>
              <a:buChar char="•"/>
            </a:pPr>
            <a:r>
              <a:rPr lang="en-US" sz="2499" dirty="0">
                <a:solidFill>
                  <a:srgbClr val="FFFFFF"/>
                </a:solidFill>
                <a:latin typeface="Poppins"/>
                <a:ea typeface="Poppins"/>
                <a:cs typeface="Poppins"/>
                <a:sym typeface="Poppins"/>
              </a:rPr>
              <a:t>Even if negligent conduct placed a minor role in the injury, the defendant is fully liable for all damages because the negligent conduct was still a necessary contributing cause: Athey, supra at para. 41 </a:t>
            </a:r>
          </a:p>
          <a:p>
            <a:pPr algn="l">
              <a:lnSpc>
                <a:spcPts val="3749"/>
              </a:lnSpc>
            </a:pPr>
            <a:endParaRPr lang="en-US" sz="2499" dirty="0">
              <a:solidFill>
                <a:srgbClr val="FFFFFF"/>
              </a:solidFill>
              <a:latin typeface="Poppins"/>
              <a:ea typeface="Poppins"/>
              <a:cs typeface="Poppins"/>
              <a:sym typeface="Poppins"/>
            </a:endParaRPr>
          </a:p>
          <a:p>
            <a:pPr marL="539749" lvl="1" indent="-269875" algn="l">
              <a:lnSpc>
                <a:spcPts val="3749"/>
              </a:lnSpc>
              <a:buFont typeface="Arial"/>
              <a:buChar char="•"/>
            </a:pPr>
            <a:r>
              <a:rPr lang="en-US" sz="2499" dirty="0">
                <a:solidFill>
                  <a:srgbClr val="FFFFFF"/>
                </a:solidFill>
                <a:latin typeface="Poppins"/>
                <a:ea typeface="Poppins"/>
                <a:cs typeface="Poppins"/>
                <a:sym typeface="Poppins"/>
              </a:rPr>
              <a:t>Damages for future care are a matter of prediction, relying on evidence if what is likely to be in the injured person’s best interest. </a:t>
            </a:r>
            <a:r>
              <a:rPr lang="en-US" sz="2499" dirty="0" err="1">
                <a:solidFill>
                  <a:srgbClr val="FFFFFF"/>
                </a:solidFill>
                <a:latin typeface="Poppins"/>
                <a:ea typeface="Poppins"/>
                <a:cs typeface="Poppins"/>
                <a:sym typeface="Poppins"/>
              </a:rPr>
              <a:t>Krangle</a:t>
            </a:r>
            <a:r>
              <a:rPr lang="en-US" sz="2499" dirty="0">
                <a:solidFill>
                  <a:srgbClr val="FFFFFF"/>
                </a:solidFill>
                <a:latin typeface="Poppins"/>
                <a:ea typeface="Poppins"/>
                <a:cs typeface="Poppins"/>
                <a:sym typeface="Poppins"/>
              </a:rPr>
              <a:t> (Guardian ad litem of ) v Brisco, [2002] 1 SCR 205 at para. 21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12A53"/>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932" y="2925258"/>
            <a:ext cx="2954494" cy="2305109"/>
            <a:chOff x="0" y="0"/>
            <a:chExt cx="1052581" cy="821228"/>
          </a:xfrm>
        </p:grpSpPr>
        <p:sp>
          <p:nvSpPr>
            <p:cNvPr id="3" name="Freeform 3"/>
            <p:cNvSpPr/>
            <p:nvPr/>
          </p:nvSpPr>
          <p:spPr>
            <a:xfrm>
              <a:off x="0" y="0"/>
              <a:ext cx="1052581" cy="821228"/>
            </a:xfrm>
            <a:custGeom>
              <a:avLst/>
              <a:gdLst/>
              <a:ahLst/>
              <a:cxnLst/>
              <a:rect l="l" t="t" r="r" b="b"/>
              <a:pathLst>
                <a:path w="1052581" h="821228">
                  <a:moveTo>
                    <a:pt x="133640" y="0"/>
                  </a:moveTo>
                  <a:lnTo>
                    <a:pt x="918941" y="0"/>
                  </a:lnTo>
                  <a:cubicBezTo>
                    <a:pt x="954385" y="0"/>
                    <a:pt x="988376" y="14080"/>
                    <a:pt x="1013439" y="39142"/>
                  </a:cubicBezTo>
                  <a:cubicBezTo>
                    <a:pt x="1038501" y="64204"/>
                    <a:pt x="1052581" y="98196"/>
                    <a:pt x="1052581" y="133640"/>
                  </a:cubicBezTo>
                  <a:lnTo>
                    <a:pt x="1052581" y="687588"/>
                  </a:lnTo>
                  <a:cubicBezTo>
                    <a:pt x="1052581" y="723032"/>
                    <a:pt x="1038501" y="757024"/>
                    <a:pt x="1013439" y="782086"/>
                  </a:cubicBezTo>
                  <a:cubicBezTo>
                    <a:pt x="988376" y="807148"/>
                    <a:pt x="954385" y="821228"/>
                    <a:pt x="918941" y="821228"/>
                  </a:cubicBezTo>
                  <a:lnTo>
                    <a:pt x="133640" y="821228"/>
                  </a:lnTo>
                  <a:cubicBezTo>
                    <a:pt x="98196" y="821228"/>
                    <a:pt x="64204" y="807148"/>
                    <a:pt x="39142" y="782086"/>
                  </a:cubicBezTo>
                  <a:cubicBezTo>
                    <a:pt x="14080" y="757024"/>
                    <a:pt x="0" y="723032"/>
                    <a:pt x="0" y="687588"/>
                  </a:cubicBezTo>
                  <a:lnTo>
                    <a:pt x="0" y="133640"/>
                  </a:lnTo>
                  <a:cubicBezTo>
                    <a:pt x="0" y="98196"/>
                    <a:pt x="14080" y="64204"/>
                    <a:pt x="39142" y="39142"/>
                  </a:cubicBezTo>
                  <a:cubicBezTo>
                    <a:pt x="64204" y="14080"/>
                    <a:pt x="98196" y="0"/>
                    <a:pt x="133640" y="0"/>
                  </a:cubicBezTo>
                  <a:close/>
                </a:path>
              </a:pathLst>
            </a:custGeom>
            <a:solidFill>
              <a:srgbClr val="A4F56C"/>
            </a:solidFill>
          </p:spPr>
          <p:txBody>
            <a:bodyPr/>
            <a:lstStyle/>
            <a:p>
              <a:endParaRPr lang="en-CA"/>
            </a:p>
          </p:txBody>
        </p:sp>
        <p:sp>
          <p:nvSpPr>
            <p:cNvPr id="4" name="TextBox 4"/>
            <p:cNvSpPr txBox="1"/>
            <p:nvPr/>
          </p:nvSpPr>
          <p:spPr>
            <a:xfrm>
              <a:off x="0" y="-38100"/>
              <a:ext cx="1052581" cy="859328"/>
            </a:xfrm>
            <a:prstGeom prst="rect">
              <a:avLst/>
            </a:prstGeom>
          </p:spPr>
          <p:txBody>
            <a:bodyPr lIns="50410" tIns="50410" rIns="50410" bIns="50410" rtlCol="0" anchor="ctr"/>
            <a:lstStyle/>
            <a:p>
              <a:pPr algn="ctr">
                <a:lnSpc>
                  <a:spcPts val="2086"/>
                </a:lnSpc>
              </a:pPr>
              <a:endParaRPr/>
            </a:p>
          </p:txBody>
        </p:sp>
      </p:grpSp>
      <p:sp>
        <p:nvSpPr>
          <p:cNvPr id="5" name="TextBox 5"/>
          <p:cNvSpPr txBox="1"/>
          <p:nvPr/>
        </p:nvSpPr>
        <p:spPr>
          <a:xfrm>
            <a:off x="561696" y="4419748"/>
            <a:ext cx="2012045" cy="609504"/>
          </a:xfrm>
          <a:prstGeom prst="rect">
            <a:avLst/>
          </a:prstGeom>
        </p:spPr>
        <p:txBody>
          <a:bodyPr lIns="0" tIns="0" rIns="0" bIns="0" rtlCol="0" anchor="t">
            <a:spAutoFit/>
          </a:bodyPr>
          <a:lstStyle/>
          <a:p>
            <a:pPr marL="0" lvl="0" indent="0" algn="ctr">
              <a:lnSpc>
                <a:spcPts val="2437"/>
              </a:lnSpc>
            </a:pPr>
            <a:r>
              <a:rPr lang="en-US" sz="1593">
                <a:solidFill>
                  <a:srgbClr val="000000"/>
                </a:solidFill>
                <a:latin typeface="Poppins"/>
                <a:ea typeface="Poppins"/>
                <a:cs typeface="Poppins"/>
                <a:sym typeface="Poppins"/>
              </a:rPr>
              <a:t> pain, suffering, loss of enjoyment of life</a:t>
            </a:r>
          </a:p>
        </p:txBody>
      </p:sp>
      <p:sp>
        <p:nvSpPr>
          <p:cNvPr id="6" name="TextBox 6"/>
          <p:cNvSpPr txBox="1"/>
          <p:nvPr/>
        </p:nvSpPr>
        <p:spPr>
          <a:xfrm>
            <a:off x="561696" y="3160926"/>
            <a:ext cx="2038966" cy="1045004"/>
          </a:xfrm>
          <a:prstGeom prst="rect">
            <a:avLst/>
          </a:prstGeom>
        </p:spPr>
        <p:txBody>
          <a:bodyPr lIns="0" tIns="0" rIns="0" bIns="0" rtlCol="0" anchor="t">
            <a:spAutoFit/>
          </a:bodyPr>
          <a:lstStyle/>
          <a:p>
            <a:pPr marL="0" lvl="0" indent="0" algn="ctr">
              <a:lnSpc>
                <a:spcPts val="2745"/>
              </a:lnSpc>
            </a:pPr>
            <a:r>
              <a:rPr lang="en-US" sz="2145" b="1">
                <a:solidFill>
                  <a:srgbClr val="000000"/>
                </a:solidFill>
                <a:latin typeface="Poppins Bold"/>
                <a:ea typeface="Poppins Bold"/>
                <a:cs typeface="Poppins Bold"/>
                <a:sym typeface="Poppins Bold"/>
              </a:rPr>
              <a:t>Non-pecuniary damages</a:t>
            </a:r>
          </a:p>
        </p:txBody>
      </p:sp>
      <p:grpSp>
        <p:nvGrpSpPr>
          <p:cNvPr id="7" name="Group 7"/>
          <p:cNvGrpSpPr/>
          <p:nvPr/>
        </p:nvGrpSpPr>
        <p:grpSpPr>
          <a:xfrm rot="5400000">
            <a:off x="5145812" y="2925258"/>
            <a:ext cx="2954494" cy="2305109"/>
            <a:chOff x="0" y="0"/>
            <a:chExt cx="1052581" cy="821228"/>
          </a:xfrm>
        </p:grpSpPr>
        <p:sp>
          <p:nvSpPr>
            <p:cNvPr id="8" name="Freeform 8"/>
            <p:cNvSpPr/>
            <p:nvPr/>
          </p:nvSpPr>
          <p:spPr>
            <a:xfrm>
              <a:off x="0" y="0"/>
              <a:ext cx="1052581" cy="821228"/>
            </a:xfrm>
            <a:custGeom>
              <a:avLst/>
              <a:gdLst/>
              <a:ahLst/>
              <a:cxnLst/>
              <a:rect l="l" t="t" r="r" b="b"/>
              <a:pathLst>
                <a:path w="1052581" h="821228">
                  <a:moveTo>
                    <a:pt x="133640" y="0"/>
                  </a:moveTo>
                  <a:lnTo>
                    <a:pt x="918941" y="0"/>
                  </a:lnTo>
                  <a:cubicBezTo>
                    <a:pt x="954385" y="0"/>
                    <a:pt x="988376" y="14080"/>
                    <a:pt x="1013439" y="39142"/>
                  </a:cubicBezTo>
                  <a:cubicBezTo>
                    <a:pt x="1038501" y="64204"/>
                    <a:pt x="1052581" y="98196"/>
                    <a:pt x="1052581" y="133640"/>
                  </a:cubicBezTo>
                  <a:lnTo>
                    <a:pt x="1052581" y="687588"/>
                  </a:lnTo>
                  <a:cubicBezTo>
                    <a:pt x="1052581" y="723032"/>
                    <a:pt x="1038501" y="757024"/>
                    <a:pt x="1013439" y="782086"/>
                  </a:cubicBezTo>
                  <a:cubicBezTo>
                    <a:pt x="988376" y="807148"/>
                    <a:pt x="954385" y="821228"/>
                    <a:pt x="918941" y="821228"/>
                  </a:cubicBezTo>
                  <a:lnTo>
                    <a:pt x="133640" y="821228"/>
                  </a:lnTo>
                  <a:cubicBezTo>
                    <a:pt x="98196" y="821228"/>
                    <a:pt x="64204" y="807148"/>
                    <a:pt x="39142" y="782086"/>
                  </a:cubicBezTo>
                  <a:cubicBezTo>
                    <a:pt x="14080" y="757024"/>
                    <a:pt x="0" y="723032"/>
                    <a:pt x="0" y="687588"/>
                  </a:cubicBezTo>
                  <a:lnTo>
                    <a:pt x="0" y="133640"/>
                  </a:lnTo>
                  <a:cubicBezTo>
                    <a:pt x="0" y="98196"/>
                    <a:pt x="14080" y="64204"/>
                    <a:pt x="39142" y="39142"/>
                  </a:cubicBezTo>
                  <a:cubicBezTo>
                    <a:pt x="64204" y="14080"/>
                    <a:pt x="98196" y="0"/>
                    <a:pt x="133640" y="0"/>
                  </a:cubicBezTo>
                  <a:close/>
                </a:path>
              </a:pathLst>
            </a:custGeom>
            <a:solidFill>
              <a:srgbClr val="C4FF92"/>
            </a:solidFill>
          </p:spPr>
          <p:txBody>
            <a:bodyPr/>
            <a:lstStyle/>
            <a:p>
              <a:endParaRPr lang="en-CA"/>
            </a:p>
          </p:txBody>
        </p:sp>
        <p:sp>
          <p:nvSpPr>
            <p:cNvPr id="9" name="TextBox 9"/>
            <p:cNvSpPr txBox="1"/>
            <p:nvPr/>
          </p:nvSpPr>
          <p:spPr>
            <a:xfrm>
              <a:off x="0" y="-38100"/>
              <a:ext cx="1052581" cy="859328"/>
            </a:xfrm>
            <a:prstGeom prst="rect">
              <a:avLst/>
            </a:prstGeom>
          </p:spPr>
          <p:txBody>
            <a:bodyPr lIns="50410" tIns="50410" rIns="50410" bIns="50410" rtlCol="0" anchor="ctr"/>
            <a:lstStyle/>
            <a:p>
              <a:pPr algn="ctr">
                <a:lnSpc>
                  <a:spcPts val="2086"/>
                </a:lnSpc>
              </a:pPr>
              <a:endParaRPr/>
            </a:p>
          </p:txBody>
        </p:sp>
      </p:grpSp>
      <p:sp>
        <p:nvSpPr>
          <p:cNvPr id="10" name="TextBox 10"/>
          <p:cNvSpPr txBox="1"/>
          <p:nvPr/>
        </p:nvSpPr>
        <p:spPr>
          <a:xfrm>
            <a:off x="5563676" y="3965448"/>
            <a:ext cx="2118767" cy="1423319"/>
          </a:xfrm>
          <a:prstGeom prst="rect">
            <a:avLst/>
          </a:prstGeom>
        </p:spPr>
        <p:txBody>
          <a:bodyPr lIns="0" tIns="0" rIns="0" bIns="0" rtlCol="0" anchor="t">
            <a:spAutoFit/>
          </a:bodyPr>
          <a:lstStyle/>
          <a:p>
            <a:pPr algn="ctr">
              <a:lnSpc>
                <a:spcPts val="2284"/>
              </a:lnSpc>
            </a:pPr>
            <a:r>
              <a:rPr lang="en-US" sz="1493">
                <a:solidFill>
                  <a:srgbClr val="000000"/>
                </a:solidFill>
                <a:latin typeface="Poppins"/>
                <a:ea typeface="Poppins"/>
                <a:cs typeface="Poppins"/>
                <a:sym typeface="Poppins"/>
              </a:rPr>
              <a:t>Serious and prolonged that rises above the ordinary emotional disturbance </a:t>
            </a:r>
          </a:p>
        </p:txBody>
      </p:sp>
      <p:sp>
        <p:nvSpPr>
          <p:cNvPr id="11" name="TextBox 11"/>
          <p:cNvSpPr txBox="1"/>
          <p:nvPr/>
        </p:nvSpPr>
        <p:spPr>
          <a:xfrm>
            <a:off x="5633562" y="2888158"/>
            <a:ext cx="1978995" cy="989330"/>
          </a:xfrm>
          <a:prstGeom prst="rect">
            <a:avLst/>
          </a:prstGeom>
        </p:spPr>
        <p:txBody>
          <a:bodyPr lIns="0" tIns="0" rIns="0" bIns="0" rtlCol="0" anchor="t">
            <a:spAutoFit/>
          </a:bodyPr>
          <a:lstStyle/>
          <a:p>
            <a:pPr marL="0" lvl="0" indent="0" algn="ctr">
              <a:lnSpc>
                <a:spcPts val="2560"/>
              </a:lnSpc>
            </a:pPr>
            <a:r>
              <a:rPr lang="en-US" sz="2000" b="1">
                <a:solidFill>
                  <a:srgbClr val="000000"/>
                </a:solidFill>
                <a:latin typeface="Poppins Bold"/>
                <a:ea typeface="Poppins Bold"/>
                <a:cs typeface="Poppins Bold"/>
                <a:sym typeface="Poppins Bold"/>
              </a:rPr>
              <a:t>Mental Distress/Injury Claim </a:t>
            </a:r>
          </a:p>
        </p:txBody>
      </p:sp>
      <p:grpSp>
        <p:nvGrpSpPr>
          <p:cNvPr id="12" name="Group 12"/>
          <p:cNvGrpSpPr/>
          <p:nvPr/>
        </p:nvGrpSpPr>
        <p:grpSpPr>
          <a:xfrm rot="5400000">
            <a:off x="2624872" y="2925258"/>
            <a:ext cx="2954494" cy="2305109"/>
            <a:chOff x="0" y="0"/>
            <a:chExt cx="1052581" cy="821228"/>
          </a:xfrm>
        </p:grpSpPr>
        <p:sp>
          <p:nvSpPr>
            <p:cNvPr id="13" name="Freeform 13"/>
            <p:cNvSpPr/>
            <p:nvPr/>
          </p:nvSpPr>
          <p:spPr>
            <a:xfrm>
              <a:off x="0" y="0"/>
              <a:ext cx="1052581" cy="821228"/>
            </a:xfrm>
            <a:custGeom>
              <a:avLst/>
              <a:gdLst/>
              <a:ahLst/>
              <a:cxnLst/>
              <a:rect l="l" t="t" r="r" b="b"/>
              <a:pathLst>
                <a:path w="1052581" h="821228">
                  <a:moveTo>
                    <a:pt x="133640" y="0"/>
                  </a:moveTo>
                  <a:lnTo>
                    <a:pt x="918941" y="0"/>
                  </a:lnTo>
                  <a:cubicBezTo>
                    <a:pt x="954385" y="0"/>
                    <a:pt x="988376" y="14080"/>
                    <a:pt x="1013439" y="39142"/>
                  </a:cubicBezTo>
                  <a:cubicBezTo>
                    <a:pt x="1038501" y="64204"/>
                    <a:pt x="1052581" y="98196"/>
                    <a:pt x="1052581" y="133640"/>
                  </a:cubicBezTo>
                  <a:lnTo>
                    <a:pt x="1052581" y="687588"/>
                  </a:lnTo>
                  <a:cubicBezTo>
                    <a:pt x="1052581" y="723032"/>
                    <a:pt x="1038501" y="757024"/>
                    <a:pt x="1013439" y="782086"/>
                  </a:cubicBezTo>
                  <a:cubicBezTo>
                    <a:pt x="988376" y="807148"/>
                    <a:pt x="954385" y="821228"/>
                    <a:pt x="918941" y="821228"/>
                  </a:cubicBezTo>
                  <a:lnTo>
                    <a:pt x="133640" y="821228"/>
                  </a:lnTo>
                  <a:cubicBezTo>
                    <a:pt x="98196" y="821228"/>
                    <a:pt x="64204" y="807148"/>
                    <a:pt x="39142" y="782086"/>
                  </a:cubicBezTo>
                  <a:cubicBezTo>
                    <a:pt x="14080" y="757024"/>
                    <a:pt x="0" y="723032"/>
                    <a:pt x="0" y="687588"/>
                  </a:cubicBezTo>
                  <a:lnTo>
                    <a:pt x="0" y="133640"/>
                  </a:lnTo>
                  <a:cubicBezTo>
                    <a:pt x="0" y="98196"/>
                    <a:pt x="14080" y="64204"/>
                    <a:pt x="39142" y="39142"/>
                  </a:cubicBezTo>
                  <a:cubicBezTo>
                    <a:pt x="64204" y="14080"/>
                    <a:pt x="98196" y="0"/>
                    <a:pt x="133640" y="0"/>
                  </a:cubicBezTo>
                  <a:close/>
                </a:path>
              </a:pathLst>
            </a:custGeom>
            <a:solidFill>
              <a:srgbClr val="B3FF80"/>
            </a:solidFill>
          </p:spPr>
          <p:txBody>
            <a:bodyPr/>
            <a:lstStyle/>
            <a:p>
              <a:endParaRPr lang="en-CA"/>
            </a:p>
          </p:txBody>
        </p:sp>
        <p:sp>
          <p:nvSpPr>
            <p:cNvPr id="14" name="TextBox 14"/>
            <p:cNvSpPr txBox="1"/>
            <p:nvPr/>
          </p:nvSpPr>
          <p:spPr>
            <a:xfrm>
              <a:off x="0" y="-38100"/>
              <a:ext cx="1052581" cy="859328"/>
            </a:xfrm>
            <a:prstGeom prst="rect">
              <a:avLst/>
            </a:prstGeom>
          </p:spPr>
          <p:txBody>
            <a:bodyPr lIns="50410" tIns="50410" rIns="50410" bIns="50410" rtlCol="0" anchor="ctr"/>
            <a:lstStyle/>
            <a:p>
              <a:pPr algn="ctr">
                <a:lnSpc>
                  <a:spcPts val="2086"/>
                </a:lnSpc>
              </a:pPr>
              <a:endParaRPr/>
            </a:p>
          </p:txBody>
        </p:sp>
      </p:grpSp>
      <p:sp>
        <p:nvSpPr>
          <p:cNvPr id="15" name="TextBox 15"/>
          <p:cNvSpPr txBox="1"/>
          <p:nvPr/>
        </p:nvSpPr>
        <p:spPr>
          <a:xfrm>
            <a:off x="3158424" y="4419748"/>
            <a:ext cx="1887390" cy="609504"/>
          </a:xfrm>
          <a:prstGeom prst="rect">
            <a:avLst/>
          </a:prstGeom>
        </p:spPr>
        <p:txBody>
          <a:bodyPr lIns="0" tIns="0" rIns="0" bIns="0" rtlCol="0" anchor="t">
            <a:spAutoFit/>
          </a:bodyPr>
          <a:lstStyle/>
          <a:p>
            <a:pPr marL="0" lvl="0" indent="0" algn="ctr">
              <a:lnSpc>
                <a:spcPts val="2437"/>
              </a:lnSpc>
            </a:pPr>
            <a:r>
              <a:rPr lang="en-US" sz="1593">
                <a:solidFill>
                  <a:srgbClr val="000000"/>
                </a:solidFill>
                <a:latin typeface="Poppins"/>
                <a:ea typeface="Poppins"/>
                <a:cs typeface="Poppins"/>
                <a:sym typeface="Poppins"/>
              </a:rPr>
              <a:t>Pecuniary losses of FLA claimants</a:t>
            </a:r>
          </a:p>
        </p:txBody>
      </p:sp>
      <p:sp>
        <p:nvSpPr>
          <p:cNvPr id="16" name="TextBox 16"/>
          <p:cNvSpPr txBox="1"/>
          <p:nvPr/>
        </p:nvSpPr>
        <p:spPr>
          <a:xfrm>
            <a:off x="3030205" y="3056857"/>
            <a:ext cx="2143829" cy="1237968"/>
          </a:xfrm>
          <a:prstGeom prst="rect">
            <a:avLst/>
          </a:prstGeom>
        </p:spPr>
        <p:txBody>
          <a:bodyPr lIns="0" tIns="0" rIns="0" bIns="0" rtlCol="0" anchor="t">
            <a:spAutoFit/>
          </a:bodyPr>
          <a:lstStyle/>
          <a:p>
            <a:pPr marL="0" lvl="0" indent="0" algn="ctr">
              <a:lnSpc>
                <a:spcPts val="2435"/>
              </a:lnSpc>
            </a:pPr>
            <a:r>
              <a:rPr lang="en-US" sz="1902" b="1">
                <a:solidFill>
                  <a:srgbClr val="000000"/>
                </a:solidFill>
                <a:latin typeface="Poppins Bold"/>
                <a:ea typeface="Poppins Bold"/>
                <a:cs typeface="Poppins Bold"/>
                <a:sym typeface="Poppins Bold"/>
              </a:rPr>
              <a:t>FLA Damages Loss of Care, Guidance and Companionship</a:t>
            </a:r>
          </a:p>
        </p:txBody>
      </p:sp>
      <p:grpSp>
        <p:nvGrpSpPr>
          <p:cNvPr id="17" name="Group 17"/>
          <p:cNvGrpSpPr/>
          <p:nvPr/>
        </p:nvGrpSpPr>
        <p:grpSpPr>
          <a:xfrm rot="5400000">
            <a:off x="7666753" y="2925258"/>
            <a:ext cx="2954494" cy="2305109"/>
            <a:chOff x="0" y="0"/>
            <a:chExt cx="1052581" cy="821228"/>
          </a:xfrm>
        </p:grpSpPr>
        <p:sp>
          <p:nvSpPr>
            <p:cNvPr id="18" name="Freeform 18"/>
            <p:cNvSpPr/>
            <p:nvPr/>
          </p:nvSpPr>
          <p:spPr>
            <a:xfrm>
              <a:off x="0" y="0"/>
              <a:ext cx="1052581" cy="821228"/>
            </a:xfrm>
            <a:custGeom>
              <a:avLst/>
              <a:gdLst/>
              <a:ahLst/>
              <a:cxnLst/>
              <a:rect l="l" t="t" r="r" b="b"/>
              <a:pathLst>
                <a:path w="1052581" h="821228">
                  <a:moveTo>
                    <a:pt x="133640" y="0"/>
                  </a:moveTo>
                  <a:lnTo>
                    <a:pt x="918941" y="0"/>
                  </a:lnTo>
                  <a:cubicBezTo>
                    <a:pt x="954385" y="0"/>
                    <a:pt x="988376" y="14080"/>
                    <a:pt x="1013439" y="39142"/>
                  </a:cubicBezTo>
                  <a:cubicBezTo>
                    <a:pt x="1038501" y="64204"/>
                    <a:pt x="1052581" y="98196"/>
                    <a:pt x="1052581" y="133640"/>
                  </a:cubicBezTo>
                  <a:lnTo>
                    <a:pt x="1052581" y="687588"/>
                  </a:lnTo>
                  <a:cubicBezTo>
                    <a:pt x="1052581" y="723032"/>
                    <a:pt x="1038501" y="757024"/>
                    <a:pt x="1013439" y="782086"/>
                  </a:cubicBezTo>
                  <a:cubicBezTo>
                    <a:pt x="988376" y="807148"/>
                    <a:pt x="954385" y="821228"/>
                    <a:pt x="918941" y="821228"/>
                  </a:cubicBezTo>
                  <a:lnTo>
                    <a:pt x="133640" y="821228"/>
                  </a:lnTo>
                  <a:cubicBezTo>
                    <a:pt x="98196" y="821228"/>
                    <a:pt x="64204" y="807148"/>
                    <a:pt x="39142" y="782086"/>
                  </a:cubicBezTo>
                  <a:cubicBezTo>
                    <a:pt x="14080" y="757024"/>
                    <a:pt x="0" y="723032"/>
                    <a:pt x="0" y="687588"/>
                  </a:cubicBezTo>
                  <a:lnTo>
                    <a:pt x="0" y="133640"/>
                  </a:lnTo>
                  <a:cubicBezTo>
                    <a:pt x="0" y="98196"/>
                    <a:pt x="14080" y="64204"/>
                    <a:pt x="39142" y="39142"/>
                  </a:cubicBezTo>
                  <a:cubicBezTo>
                    <a:pt x="64204" y="14080"/>
                    <a:pt x="98196" y="0"/>
                    <a:pt x="133640" y="0"/>
                  </a:cubicBezTo>
                  <a:close/>
                </a:path>
              </a:pathLst>
            </a:custGeom>
            <a:solidFill>
              <a:srgbClr val="C4FF92"/>
            </a:solidFill>
          </p:spPr>
          <p:txBody>
            <a:bodyPr/>
            <a:lstStyle/>
            <a:p>
              <a:endParaRPr lang="en-CA"/>
            </a:p>
          </p:txBody>
        </p:sp>
        <p:sp>
          <p:nvSpPr>
            <p:cNvPr id="19" name="TextBox 19"/>
            <p:cNvSpPr txBox="1"/>
            <p:nvPr/>
          </p:nvSpPr>
          <p:spPr>
            <a:xfrm>
              <a:off x="0" y="-38100"/>
              <a:ext cx="1052581" cy="859328"/>
            </a:xfrm>
            <a:prstGeom prst="rect">
              <a:avLst/>
            </a:prstGeom>
          </p:spPr>
          <p:txBody>
            <a:bodyPr lIns="50410" tIns="50410" rIns="50410" bIns="50410" rtlCol="0" anchor="ctr"/>
            <a:lstStyle/>
            <a:p>
              <a:pPr algn="ctr">
                <a:lnSpc>
                  <a:spcPts val="2086"/>
                </a:lnSpc>
              </a:pPr>
              <a:endParaRPr/>
            </a:p>
          </p:txBody>
        </p:sp>
      </p:grpSp>
      <p:sp>
        <p:nvSpPr>
          <p:cNvPr id="20" name="TextBox 20"/>
          <p:cNvSpPr txBox="1"/>
          <p:nvPr/>
        </p:nvSpPr>
        <p:spPr>
          <a:xfrm>
            <a:off x="8284345" y="4511590"/>
            <a:ext cx="1719309" cy="329184"/>
          </a:xfrm>
          <a:prstGeom prst="rect">
            <a:avLst/>
          </a:prstGeom>
        </p:spPr>
        <p:txBody>
          <a:bodyPr lIns="0" tIns="0" rIns="0" bIns="0" rtlCol="0" anchor="t">
            <a:spAutoFit/>
          </a:bodyPr>
          <a:lstStyle/>
          <a:p>
            <a:pPr marL="0" lvl="0" indent="0" algn="ctr">
              <a:lnSpc>
                <a:spcPts val="2587"/>
              </a:lnSpc>
            </a:pPr>
            <a:r>
              <a:rPr lang="en-US" sz="1690">
                <a:solidFill>
                  <a:srgbClr val="000000"/>
                </a:solidFill>
                <a:latin typeface="Poppins"/>
                <a:ea typeface="Poppins"/>
                <a:cs typeface="Poppins"/>
                <a:sym typeface="Poppins"/>
              </a:rPr>
              <a:t>(no cap)</a:t>
            </a:r>
          </a:p>
        </p:txBody>
      </p:sp>
      <p:sp>
        <p:nvSpPr>
          <p:cNvPr id="21" name="TextBox 21"/>
          <p:cNvSpPr txBox="1"/>
          <p:nvPr/>
        </p:nvSpPr>
        <p:spPr>
          <a:xfrm>
            <a:off x="8124517" y="3230746"/>
            <a:ext cx="2038966" cy="1045201"/>
          </a:xfrm>
          <a:prstGeom prst="rect">
            <a:avLst/>
          </a:prstGeom>
        </p:spPr>
        <p:txBody>
          <a:bodyPr lIns="0" tIns="0" rIns="0" bIns="0" rtlCol="0" anchor="t">
            <a:spAutoFit/>
          </a:bodyPr>
          <a:lstStyle/>
          <a:p>
            <a:pPr marL="0" lvl="0" indent="0" algn="ctr">
              <a:lnSpc>
                <a:spcPts val="2721"/>
              </a:lnSpc>
              <a:spcBef>
                <a:spcPct val="0"/>
              </a:spcBef>
            </a:pPr>
            <a:r>
              <a:rPr lang="en-US" sz="2125" b="1">
                <a:solidFill>
                  <a:srgbClr val="000000"/>
                </a:solidFill>
                <a:latin typeface="Poppins Bold"/>
                <a:ea typeface="Poppins Bold"/>
                <a:cs typeface="Poppins Bold"/>
                <a:sym typeface="Poppins Bold"/>
              </a:rPr>
              <a:t>Human Rights Codes Damages</a:t>
            </a:r>
          </a:p>
        </p:txBody>
      </p:sp>
      <p:grpSp>
        <p:nvGrpSpPr>
          <p:cNvPr id="22" name="Group 22"/>
          <p:cNvGrpSpPr/>
          <p:nvPr/>
        </p:nvGrpSpPr>
        <p:grpSpPr>
          <a:xfrm rot="5400000">
            <a:off x="15229574" y="2925258"/>
            <a:ext cx="2954494" cy="2305109"/>
            <a:chOff x="0" y="0"/>
            <a:chExt cx="1052581" cy="821228"/>
          </a:xfrm>
        </p:grpSpPr>
        <p:sp>
          <p:nvSpPr>
            <p:cNvPr id="23" name="Freeform 23"/>
            <p:cNvSpPr/>
            <p:nvPr/>
          </p:nvSpPr>
          <p:spPr>
            <a:xfrm>
              <a:off x="0" y="0"/>
              <a:ext cx="1052581" cy="821228"/>
            </a:xfrm>
            <a:custGeom>
              <a:avLst/>
              <a:gdLst/>
              <a:ahLst/>
              <a:cxnLst/>
              <a:rect l="l" t="t" r="r" b="b"/>
              <a:pathLst>
                <a:path w="1052581" h="821228">
                  <a:moveTo>
                    <a:pt x="133640" y="0"/>
                  </a:moveTo>
                  <a:lnTo>
                    <a:pt x="918941" y="0"/>
                  </a:lnTo>
                  <a:cubicBezTo>
                    <a:pt x="954385" y="0"/>
                    <a:pt x="988376" y="14080"/>
                    <a:pt x="1013439" y="39142"/>
                  </a:cubicBezTo>
                  <a:cubicBezTo>
                    <a:pt x="1038501" y="64204"/>
                    <a:pt x="1052581" y="98196"/>
                    <a:pt x="1052581" y="133640"/>
                  </a:cubicBezTo>
                  <a:lnTo>
                    <a:pt x="1052581" y="687588"/>
                  </a:lnTo>
                  <a:cubicBezTo>
                    <a:pt x="1052581" y="723032"/>
                    <a:pt x="1038501" y="757024"/>
                    <a:pt x="1013439" y="782086"/>
                  </a:cubicBezTo>
                  <a:cubicBezTo>
                    <a:pt x="988376" y="807148"/>
                    <a:pt x="954385" y="821228"/>
                    <a:pt x="918941" y="821228"/>
                  </a:cubicBezTo>
                  <a:lnTo>
                    <a:pt x="133640" y="821228"/>
                  </a:lnTo>
                  <a:cubicBezTo>
                    <a:pt x="98196" y="821228"/>
                    <a:pt x="64204" y="807148"/>
                    <a:pt x="39142" y="782086"/>
                  </a:cubicBezTo>
                  <a:cubicBezTo>
                    <a:pt x="14080" y="757024"/>
                    <a:pt x="0" y="723032"/>
                    <a:pt x="0" y="687588"/>
                  </a:cubicBezTo>
                  <a:lnTo>
                    <a:pt x="0" y="133640"/>
                  </a:lnTo>
                  <a:cubicBezTo>
                    <a:pt x="0" y="98196"/>
                    <a:pt x="14080" y="64204"/>
                    <a:pt x="39142" y="39142"/>
                  </a:cubicBezTo>
                  <a:cubicBezTo>
                    <a:pt x="64204" y="14080"/>
                    <a:pt x="98196" y="0"/>
                    <a:pt x="133640" y="0"/>
                  </a:cubicBezTo>
                  <a:close/>
                </a:path>
              </a:pathLst>
            </a:custGeom>
            <a:solidFill>
              <a:srgbClr val="C4FF92"/>
            </a:solidFill>
          </p:spPr>
          <p:txBody>
            <a:bodyPr/>
            <a:lstStyle/>
            <a:p>
              <a:endParaRPr lang="en-CA"/>
            </a:p>
          </p:txBody>
        </p:sp>
        <p:sp>
          <p:nvSpPr>
            <p:cNvPr id="24" name="TextBox 24"/>
            <p:cNvSpPr txBox="1"/>
            <p:nvPr/>
          </p:nvSpPr>
          <p:spPr>
            <a:xfrm>
              <a:off x="0" y="-38100"/>
              <a:ext cx="1052581" cy="859328"/>
            </a:xfrm>
            <a:prstGeom prst="rect">
              <a:avLst/>
            </a:prstGeom>
          </p:spPr>
          <p:txBody>
            <a:bodyPr lIns="50410" tIns="50410" rIns="50410" bIns="50410" rtlCol="0" anchor="ctr"/>
            <a:lstStyle/>
            <a:p>
              <a:pPr algn="ctr">
                <a:lnSpc>
                  <a:spcPts val="2086"/>
                </a:lnSpc>
              </a:pPr>
              <a:endParaRPr/>
            </a:p>
          </p:txBody>
        </p:sp>
      </p:grpSp>
      <p:sp>
        <p:nvSpPr>
          <p:cNvPr id="25" name="TextBox 25"/>
          <p:cNvSpPr txBox="1"/>
          <p:nvPr/>
        </p:nvSpPr>
        <p:spPr>
          <a:xfrm>
            <a:off x="15687338" y="3264809"/>
            <a:ext cx="2038966" cy="1388101"/>
          </a:xfrm>
          <a:prstGeom prst="rect">
            <a:avLst/>
          </a:prstGeom>
        </p:spPr>
        <p:txBody>
          <a:bodyPr lIns="0" tIns="0" rIns="0" bIns="0" rtlCol="0" anchor="t">
            <a:spAutoFit/>
          </a:bodyPr>
          <a:lstStyle/>
          <a:p>
            <a:pPr marL="0" lvl="0" indent="0" algn="ctr">
              <a:lnSpc>
                <a:spcPts val="2721"/>
              </a:lnSpc>
            </a:pPr>
            <a:r>
              <a:rPr lang="en-US" sz="2125" b="1">
                <a:solidFill>
                  <a:srgbClr val="000000"/>
                </a:solidFill>
                <a:latin typeface="Poppins Bold"/>
                <a:ea typeface="Poppins Bold"/>
                <a:cs typeface="Poppins Bold"/>
                <a:sym typeface="Poppins Bold"/>
              </a:rPr>
              <a:t>Loss of Support (FLA claims) – past &amp; future</a:t>
            </a:r>
          </a:p>
        </p:txBody>
      </p:sp>
      <p:grpSp>
        <p:nvGrpSpPr>
          <p:cNvPr id="26" name="Group 26"/>
          <p:cNvGrpSpPr/>
          <p:nvPr/>
        </p:nvGrpSpPr>
        <p:grpSpPr>
          <a:xfrm rot="5400000">
            <a:off x="12708634" y="2925258"/>
            <a:ext cx="2954494" cy="2305109"/>
            <a:chOff x="0" y="0"/>
            <a:chExt cx="1052581" cy="821228"/>
          </a:xfrm>
        </p:grpSpPr>
        <p:sp>
          <p:nvSpPr>
            <p:cNvPr id="27" name="Freeform 27"/>
            <p:cNvSpPr/>
            <p:nvPr/>
          </p:nvSpPr>
          <p:spPr>
            <a:xfrm>
              <a:off x="0" y="0"/>
              <a:ext cx="1052581" cy="821228"/>
            </a:xfrm>
            <a:custGeom>
              <a:avLst/>
              <a:gdLst/>
              <a:ahLst/>
              <a:cxnLst/>
              <a:rect l="l" t="t" r="r" b="b"/>
              <a:pathLst>
                <a:path w="1052581" h="821228">
                  <a:moveTo>
                    <a:pt x="133640" y="0"/>
                  </a:moveTo>
                  <a:lnTo>
                    <a:pt x="918941" y="0"/>
                  </a:lnTo>
                  <a:cubicBezTo>
                    <a:pt x="954385" y="0"/>
                    <a:pt x="988376" y="14080"/>
                    <a:pt x="1013439" y="39142"/>
                  </a:cubicBezTo>
                  <a:cubicBezTo>
                    <a:pt x="1038501" y="64204"/>
                    <a:pt x="1052581" y="98196"/>
                    <a:pt x="1052581" y="133640"/>
                  </a:cubicBezTo>
                  <a:lnTo>
                    <a:pt x="1052581" y="687588"/>
                  </a:lnTo>
                  <a:cubicBezTo>
                    <a:pt x="1052581" y="723032"/>
                    <a:pt x="1038501" y="757024"/>
                    <a:pt x="1013439" y="782086"/>
                  </a:cubicBezTo>
                  <a:cubicBezTo>
                    <a:pt x="988376" y="807148"/>
                    <a:pt x="954385" y="821228"/>
                    <a:pt x="918941" y="821228"/>
                  </a:cubicBezTo>
                  <a:lnTo>
                    <a:pt x="133640" y="821228"/>
                  </a:lnTo>
                  <a:cubicBezTo>
                    <a:pt x="98196" y="821228"/>
                    <a:pt x="64204" y="807148"/>
                    <a:pt x="39142" y="782086"/>
                  </a:cubicBezTo>
                  <a:cubicBezTo>
                    <a:pt x="14080" y="757024"/>
                    <a:pt x="0" y="723032"/>
                    <a:pt x="0" y="687588"/>
                  </a:cubicBezTo>
                  <a:lnTo>
                    <a:pt x="0" y="133640"/>
                  </a:lnTo>
                  <a:cubicBezTo>
                    <a:pt x="0" y="98196"/>
                    <a:pt x="14080" y="64204"/>
                    <a:pt x="39142" y="39142"/>
                  </a:cubicBezTo>
                  <a:cubicBezTo>
                    <a:pt x="64204" y="14080"/>
                    <a:pt x="98196" y="0"/>
                    <a:pt x="133640" y="0"/>
                  </a:cubicBezTo>
                  <a:close/>
                </a:path>
              </a:pathLst>
            </a:custGeom>
            <a:solidFill>
              <a:srgbClr val="B3FF80"/>
            </a:solidFill>
          </p:spPr>
          <p:txBody>
            <a:bodyPr/>
            <a:lstStyle/>
            <a:p>
              <a:endParaRPr lang="en-CA"/>
            </a:p>
          </p:txBody>
        </p:sp>
        <p:sp>
          <p:nvSpPr>
            <p:cNvPr id="28" name="TextBox 28"/>
            <p:cNvSpPr txBox="1"/>
            <p:nvPr/>
          </p:nvSpPr>
          <p:spPr>
            <a:xfrm>
              <a:off x="0" y="-38100"/>
              <a:ext cx="1052581" cy="859328"/>
            </a:xfrm>
            <a:prstGeom prst="rect">
              <a:avLst/>
            </a:prstGeom>
          </p:spPr>
          <p:txBody>
            <a:bodyPr lIns="50410" tIns="50410" rIns="50410" bIns="50410" rtlCol="0" anchor="ctr"/>
            <a:lstStyle/>
            <a:p>
              <a:pPr algn="ctr">
                <a:lnSpc>
                  <a:spcPts val="2086"/>
                </a:lnSpc>
              </a:pPr>
              <a:endParaRPr/>
            </a:p>
          </p:txBody>
        </p:sp>
      </p:grpSp>
      <p:sp>
        <p:nvSpPr>
          <p:cNvPr id="29" name="TextBox 29"/>
          <p:cNvSpPr txBox="1"/>
          <p:nvPr/>
        </p:nvSpPr>
        <p:spPr>
          <a:xfrm>
            <a:off x="13236324" y="3879585"/>
            <a:ext cx="1899114" cy="1368785"/>
          </a:xfrm>
          <a:prstGeom prst="rect">
            <a:avLst/>
          </a:prstGeom>
        </p:spPr>
        <p:txBody>
          <a:bodyPr lIns="0" tIns="0" rIns="0" bIns="0" rtlCol="0" anchor="t">
            <a:spAutoFit/>
          </a:bodyPr>
          <a:lstStyle/>
          <a:p>
            <a:pPr algn="ctr">
              <a:lnSpc>
                <a:spcPts val="2189"/>
              </a:lnSpc>
            </a:pPr>
            <a:r>
              <a:rPr lang="en-US" sz="1430">
                <a:solidFill>
                  <a:srgbClr val="000000"/>
                </a:solidFill>
                <a:latin typeface="Poppins"/>
                <a:ea typeface="Poppins"/>
                <a:cs typeface="Poppins"/>
                <a:sym typeface="Poppins"/>
              </a:rPr>
              <a:t>Loss of residual earning capacity - future</a:t>
            </a:r>
          </a:p>
          <a:p>
            <a:pPr algn="ctr">
              <a:lnSpc>
                <a:spcPts val="2189"/>
              </a:lnSpc>
            </a:pPr>
            <a:r>
              <a:rPr lang="en-US" sz="1430">
                <a:solidFill>
                  <a:srgbClr val="000000"/>
                </a:solidFill>
                <a:latin typeface="Poppins"/>
                <a:ea typeface="Poppins"/>
                <a:cs typeface="Poppins"/>
                <a:sym typeface="Poppins"/>
              </a:rPr>
              <a:t>Loss of competitive advantage  - future</a:t>
            </a:r>
          </a:p>
        </p:txBody>
      </p:sp>
      <p:sp>
        <p:nvSpPr>
          <p:cNvPr id="30" name="TextBox 30"/>
          <p:cNvSpPr txBox="1"/>
          <p:nvPr/>
        </p:nvSpPr>
        <p:spPr>
          <a:xfrm>
            <a:off x="13166398" y="3031673"/>
            <a:ext cx="2038966" cy="702301"/>
          </a:xfrm>
          <a:prstGeom prst="rect">
            <a:avLst/>
          </a:prstGeom>
        </p:spPr>
        <p:txBody>
          <a:bodyPr lIns="0" tIns="0" rIns="0" bIns="0" rtlCol="0" anchor="t">
            <a:spAutoFit/>
          </a:bodyPr>
          <a:lstStyle/>
          <a:p>
            <a:pPr marL="0" lvl="0" indent="0" algn="ctr">
              <a:lnSpc>
                <a:spcPts val="2721"/>
              </a:lnSpc>
            </a:pPr>
            <a:r>
              <a:rPr lang="en-US" sz="2125" b="1">
                <a:solidFill>
                  <a:srgbClr val="000000"/>
                </a:solidFill>
                <a:latin typeface="Poppins Bold"/>
                <a:ea typeface="Poppins Bold"/>
                <a:cs typeface="Poppins Bold"/>
                <a:sym typeface="Poppins Bold"/>
              </a:rPr>
              <a:t>Loss of Income </a:t>
            </a:r>
          </a:p>
          <a:p>
            <a:pPr marL="0" lvl="0" indent="0" algn="ctr">
              <a:lnSpc>
                <a:spcPts val="2721"/>
              </a:lnSpc>
            </a:pPr>
            <a:r>
              <a:rPr lang="en-US" sz="2125" b="1">
                <a:solidFill>
                  <a:srgbClr val="000000"/>
                </a:solidFill>
                <a:latin typeface="Poppins Bold"/>
                <a:ea typeface="Poppins Bold"/>
                <a:cs typeface="Poppins Bold"/>
                <a:sym typeface="Poppins Bold"/>
              </a:rPr>
              <a:t>Past &amp; Future</a:t>
            </a:r>
          </a:p>
        </p:txBody>
      </p:sp>
      <p:grpSp>
        <p:nvGrpSpPr>
          <p:cNvPr id="31" name="Group 31"/>
          <p:cNvGrpSpPr/>
          <p:nvPr/>
        </p:nvGrpSpPr>
        <p:grpSpPr>
          <a:xfrm rot="5400000">
            <a:off x="10187693" y="2925258"/>
            <a:ext cx="2954494" cy="2305109"/>
            <a:chOff x="0" y="0"/>
            <a:chExt cx="1052581" cy="821228"/>
          </a:xfrm>
        </p:grpSpPr>
        <p:sp>
          <p:nvSpPr>
            <p:cNvPr id="32" name="Freeform 32"/>
            <p:cNvSpPr/>
            <p:nvPr/>
          </p:nvSpPr>
          <p:spPr>
            <a:xfrm>
              <a:off x="0" y="0"/>
              <a:ext cx="1052581" cy="821228"/>
            </a:xfrm>
            <a:custGeom>
              <a:avLst/>
              <a:gdLst/>
              <a:ahLst/>
              <a:cxnLst/>
              <a:rect l="l" t="t" r="r" b="b"/>
              <a:pathLst>
                <a:path w="1052581" h="821228">
                  <a:moveTo>
                    <a:pt x="133640" y="0"/>
                  </a:moveTo>
                  <a:lnTo>
                    <a:pt x="918941" y="0"/>
                  </a:lnTo>
                  <a:cubicBezTo>
                    <a:pt x="954385" y="0"/>
                    <a:pt x="988376" y="14080"/>
                    <a:pt x="1013439" y="39142"/>
                  </a:cubicBezTo>
                  <a:cubicBezTo>
                    <a:pt x="1038501" y="64204"/>
                    <a:pt x="1052581" y="98196"/>
                    <a:pt x="1052581" y="133640"/>
                  </a:cubicBezTo>
                  <a:lnTo>
                    <a:pt x="1052581" y="687588"/>
                  </a:lnTo>
                  <a:cubicBezTo>
                    <a:pt x="1052581" y="723032"/>
                    <a:pt x="1038501" y="757024"/>
                    <a:pt x="1013439" y="782086"/>
                  </a:cubicBezTo>
                  <a:cubicBezTo>
                    <a:pt x="988376" y="807148"/>
                    <a:pt x="954385" y="821228"/>
                    <a:pt x="918941" y="821228"/>
                  </a:cubicBezTo>
                  <a:lnTo>
                    <a:pt x="133640" y="821228"/>
                  </a:lnTo>
                  <a:cubicBezTo>
                    <a:pt x="98196" y="821228"/>
                    <a:pt x="64204" y="807148"/>
                    <a:pt x="39142" y="782086"/>
                  </a:cubicBezTo>
                  <a:cubicBezTo>
                    <a:pt x="14080" y="757024"/>
                    <a:pt x="0" y="723032"/>
                    <a:pt x="0" y="687588"/>
                  </a:cubicBezTo>
                  <a:lnTo>
                    <a:pt x="0" y="133640"/>
                  </a:lnTo>
                  <a:cubicBezTo>
                    <a:pt x="0" y="98196"/>
                    <a:pt x="14080" y="64204"/>
                    <a:pt x="39142" y="39142"/>
                  </a:cubicBezTo>
                  <a:cubicBezTo>
                    <a:pt x="64204" y="14080"/>
                    <a:pt x="98196" y="0"/>
                    <a:pt x="133640" y="0"/>
                  </a:cubicBezTo>
                  <a:close/>
                </a:path>
              </a:pathLst>
            </a:custGeom>
            <a:solidFill>
              <a:srgbClr val="A4F56C"/>
            </a:solidFill>
          </p:spPr>
          <p:txBody>
            <a:bodyPr/>
            <a:lstStyle/>
            <a:p>
              <a:endParaRPr lang="en-CA"/>
            </a:p>
          </p:txBody>
        </p:sp>
        <p:sp>
          <p:nvSpPr>
            <p:cNvPr id="33" name="TextBox 33"/>
            <p:cNvSpPr txBox="1"/>
            <p:nvPr/>
          </p:nvSpPr>
          <p:spPr>
            <a:xfrm>
              <a:off x="0" y="-38100"/>
              <a:ext cx="1052581" cy="859328"/>
            </a:xfrm>
            <a:prstGeom prst="rect">
              <a:avLst/>
            </a:prstGeom>
          </p:spPr>
          <p:txBody>
            <a:bodyPr lIns="50410" tIns="50410" rIns="50410" bIns="50410" rtlCol="0" anchor="ctr"/>
            <a:lstStyle/>
            <a:p>
              <a:pPr algn="ctr">
                <a:lnSpc>
                  <a:spcPts val="2086"/>
                </a:lnSpc>
              </a:pPr>
              <a:endParaRPr/>
            </a:p>
          </p:txBody>
        </p:sp>
      </p:grpSp>
      <p:sp>
        <p:nvSpPr>
          <p:cNvPr id="34" name="TextBox 34"/>
          <p:cNvSpPr txBox="1"/>
          <p:nvPr/>
        </p:nvSpPr>
        <p:spPr>
          <a:xfrm>
            <a:off x="10647485" y="3917489"/>
            <a:ext cx="2034911" cy="1423217"/>
          </a:xfrm>
          <a:prstGeom prst="rect">
            <a:avLst/>
          </a:prstGeom>
        </p:spPr>
        <p:txBody>
          <a:bodyPr lIns="0" tIns="0" rIns="0" bIns="0" rtlCol="0" anchor="t">
            <a:spAutoFit/>
          </a:bodyPr>
          <a:lstStyle/>
          <a:p>
            <a:pPr algn="ctr">
              <a:lnSpc>
                <a:spcPts val="1940"/>
              </a:lnSpc>
            </a:pPr>
            <a:r>
              <a:rPr lang="en-US" sz="1268" b="1">
                <a:solidFill>
                  <a:srgbClr val="000000"/>
                </a:solidFill>
                <a:latin typeface="Poppins Bold"/>
                <a:ea typeface="Poppins Bold"/>
                <a:cs typeface="Poppins Bold"/>
                <a:sym typeface="Poppins Bold"/>
              </a:rPr>
              <a:t>In ON: </a:t>
            </a:r>
            <a:r>
              <a:rPr lang="en-US" sz="1268">
                <a:solidFill>
                  <a:srgbClr val="000000"/>
                </a:solidFill>
                <a:latin typeface="Poppins"/>
                <a:ea typeface="Poppins"/>
                <a:cs typeface="Poppins"/>
                <a:sym typeface="Poppins"/>
              </a:rPr>
              <a:t> usually used to increase non-pecuniary and future income awards</a:t>
            </a:r>
          </a:p>
          <a:p>
            <a:pPr marL="0" lvl="0" indent="0" algn="ctr">
              <a:lnSpc>
                <a:spcPts val="1940"/>
              </a:lnSpc>
            </a:pPr>
            <a:r>
              <a:rPr lang="en-US" sz="1268" b="1">
                <a:solidFill>
                  <a:srgbClr val="000000"/>
                </a:solidFill>
                <a:latin typeface="Poppins Bold"/>
                <a:ea typeface="Poppins Bold"/>
                <a:cs typeface="Poppins Bold"/>
                <a:sym typeface="Poppins Bold"/>
              </a:rPr>
              <a:t>In the West: </a:t>
            </a:r>
            <a:r>
              <a:rPr lang="en-US" sz="1268">
                <a:solidFill>
                  <a:srgbClr val="000000"/>
                </a:solidFill>
                <a:latin typeface="Poppins"/>
                <a:ea typeface="Poppins"/>
                <a:cs typeface="Poppins"/>
                <a:sym typeface="Poppins"/>
              </a:rPr>
              <a:t>Loss of Support Claim</a:t>
            </a:r>
          </a:p>
        </p:txBody>
      </p:sp>
      <p:sp>
        <p:nvSpPr>
          <p:cNvPr id="35" name="TextBox 35"/>
          <p:cNvSpPr txBox="1"/>
          <p:nvPr/>
        </p:nvSpPr>
        <p:spPr>
          <a:xfrm>
            <a:off x="10614304" y="2789194"/>
            <a:ext cx="2081714" cy="989330"/>
          </a:xfrm>
          <a:prstGeom prst="rect">
            <a:avLst/>
          </a:prstGeom>
        </p:spPr>
        <p:txBody>
          <a:bodyPr lIns="0" tIns="0" rIns="0" bIns="0" rtlCol="0" anchor="t">
            <a:spAutoFit/>
          </a:bodyPr>
          <a:lstStyle/>
          <a:p>
            <a:pPr marL="0" lvl="0" indent="0" algn="ctr">
              <a:lnSpc>
                <a:spcPts val="2560"/>
              </a:lnSpc>
            </a:pPr>
            <a:r>
              <a:rPr lang="en-US" sz="2000" b="1">
                <a:solidFill>
                  <a:srgbClr val="000000"/>
                </a:solidFill>
                <a:latin typeface="Poppins Bold"/>
                <a:ea typeface="Poppins Bold"/>
                <a:cs typeface="Poppins Bold"/>
                <a:sym typeface="Poppins Bold"/>
              </a:rPr>
              <a:t>Loss of Interdependent Relationship </a:t>
            </a:r>
          </a:p>
        </p:txBody>
      </p:sp>
      <p:grpSp>
        <p:nvGrpSpPr>
          <p:cNvPr id="36" name="Group 36"/>
          <p:cNvGrpSpPr/>
          <p:nvPr/>
        </p:nvGrpSpPr>
        <p:grpSpPr>
          <a:xfrm rot="5400000">
            <a:off x="119851" y="6321837"/>
            <a:ext cx="2922655" cy="2305109"/>
            <a:chOff x="0" y="0"/>
            <a:chExt cx="1041238" cy="821228"/>
          </a:xfrm>
        </p:grpSpPr>
        <p:sp>
          <p:nvSpPr>
            <p:cNvPr id="37" name="Freeform 37"/>
            <p:cNvSpPr/>
            <p:nvPr/>
          </p:nvSpPr>
          <p:spPr>
            <a:xfrm>
              <a:off x="0" y="0"/>
              <a:ext cx="1041238" cy="821228"/>
            </a:xfrm>
            <a:custGeom>
              <a:avLst/>
              <a:gdLst/>
              <a:ahLst/>
              <a:cxnLst/>
              <a:rect l="l" t="t" r="r" b="b"/>
              <a:pathLst>
                <a:path w="1041238" h="821228">
                  <a:moveTo>
                    <a:pt x="135096" y="0"/>
                  </a:moveTo>
                  <a:lnTo>
                    <a:pt x="906142" y="0"/>
                  </a:lnTo>
                  <a:cubicBezTo>
                    <a:pt x="980754" y="0"/>
                    <a:pt x="1041238" y="60484"/>
                    <a:pt x="1041238" y="135096"/>
                  </a:cubicBezTo>
                  <a:lnTo>
                    <a:pt x="1041238" y="686132"/>
                  </a:lnTo>
                  <a:cubicBezTo>
                    <a:pt x="1041238" y="760744"/>
                    <a:pt x="980754" y="821228"/>
                    <a:pt x="906142" y="821228"/>
                  </a:cubicBezTo>
                  <a:lnTo>
                    <a:pt x="135096" y="821228"/>
                  </a:lnTo>
                  <a:cubicBezTo>
                    <a:pt x="60484" y="821228"/>
                    <a:pt x="0" y="760744"/>
                    <a:pt x="0" y="686132"/>
                  </a:cubicBezTo>
                  <a:lnTo>
                    <a:pt x="0" y="135096"/>
                  </a:lnTo>
                  <a:cubicBezTo>
                    <a:pt x="0" y="60484"/>
                    <a:pt x="60484" y="0"/>
                    <a:pt x="135096" y="0"/>
                  </a:cubicBezTo>
                  <a:close/>
                </a:path>
              </a:pathLst>
            </a:custGeom>
            <a:solidFill>
              <a:srgbClr val="8FE84F"/>
            </a:solidFill>
          </p:spPr>
          <p:txBody>
            <a:bodyPr/>
            <a:lstStyle/>
            <a:p>
              <a:endParaRPr lang="en-CA"/>
            </a:p>
          </p:txBody>
        </p:sp>
        <p:sp>
          <p:nvSpPr>
            <p:cNvPr id="38" name="TextBox 38"/>
            <p:cNvSpPr txBox="1"/>
            <p:nvPr/>
          </p:nvSpPr>
          <p:spPr>
            <a:xfrm>
              <a:off x="0" y="-38100"/>
              <a:ext cx="1041238" cy="859328"/>
            </a:xfrm>
            <a:prstGeom prst="rect">
              <a:avLst/>
            </a:prstGeom>
          </p:spPr>
          <p:txBody>
            <a:bodyPr lIns="50410" tIns="50410" rIns="50410" bIns="50410" rtlCol="0" anchor="ctr"/>
            <a:lstStyle/>
            <a:p>
              <a:pPr algn="ctr">
                <a:lnSpc>
                  <a:spcPts val="2086"/>
                </a:lnSpc>
              </a:pPr>
              <a:endParaRPr/>
            </a:p>
          </p:txBody>
        </p:sp>
      </p:grpSp>
      <p:sp>
        <p:nvSpPr>
          <p:cNvPr id="39" name="TextBox 39"/>
          <p:cNvSpPr txBox="1"/>
          <p:nvPr/>
        </p:nvSpPr>
        <p:spPr>
          <a:xfrm>
            <a:off x="561696" y="7024026"/>
            <a:ext cx="2038966" cy="702104"/>
          </a:xfrm>
          <a:prstGeom prst="rect">
            <a:avLst/>
          </a:prstGeom>
        </p:spPr>
        <p:txBody>
          <a:bodyPr lIns="0" tIns="0" rIns="0" bIns="0" rtlCol="0" anchor="t">
            <a:spAutoFit/>
          </a:bodyPr>
          <a:lstStyle/>
          <a:p>
            <a:pPr marL="0" lvl="0" indent="0" algn="ctr">
              <a:lnSpc>
                <a:spcPts val="2745"/>
              </a:lnSpc>
            </a:pPr>
            <a:r>
              <a:rPr lang="en-US" sz="2145" b="1">
                <a:solidFill>
                  <a:srgbClr val="000000"/>
                </a:solidFill>
                <a:latin typeface="Poppins Bold"/>
                <a:ea typeface="Poppins Bold"/>
                <a:cs typeface="Poppins Bold"/>
                <a:sym typeface="Poppins Bold"/>
              </a:rPr>
              <a:t>Future Care Needs </a:t>
            </a:r>
          </a:p>
        </p:txBody>
      </p:sp>
      <p:sp>
        <p:nvSpPr>
          <p:cNvPr id="40" name="TextBox 40"/>
          <p:cNvSpPr txBox="1"/>
          <p:nvPr/>
        </p:nvSpPr>
        <p:spPr>
          <a:xfrm>
            <a:off x="720992" y="750485"/>
            <a:ext cx="9582260" cy="1432560"/>
          </a:xfrm>
          <a:prstGeom prst="rect">
            <a:avLst/>
          </a:prstGeom>
        </p:spPr>
        <p:txBody>
          <a:bodyPr lIns="0" tIns="0" rIns="0" bIns="0" rtlCol="0" anchor="t">
            <a:spAutoFit/>
          </a:bodyPr>
          <a:lstStyle/>
          <a:p>
            <a:pPr marL="0" lvl="0" indent="0" algn="l">
              <a:lnSpc>
                <a:spcPts val="10619"/>
              </a:lnSpc>
              <a:spcBef>
                <a:spcPct val="0"/>
              </a:spcBef>
            </a:pPr>
            <a:r>
              <a:rPr lang="en-US" sz="9000" b="1">
                <a:solidFill>
                  <a:srgbClr val="FFFFFF"/>
                </a:solidFill>
                <a:latin typeface="Poppins Bold"/>
                <a:ea typeface="Poppins Bold"/>
                <a:cs typeface="Poppins Bold"/>
                <a:sym typeface="Poppins Bold"/>
              </a:rPr>
              <a:t>Build Damages</a:t>
            </a:r>
          </a:p>
        </p:txBody>
      </p:sp>
      <p:grpSp>
        <p:nvGrpSpPr>
          <p:cNvPr id="41" name="Group 41"/>
          <p:cNvGrpSpPr/>
          <p:nvPr/>
        </p:nvGrpSpPr>
        <p:grpSpPr>
          <a:xfrm rot="5400000">
            <a:off x="5161732" y="6321837"/>
            <a:ext cx="2922655" cy="2305109"/>
            <a:chOff x="0" y="0"/>
            <a:chExt cx="1041238" cy="821228"/>
          </a:xfrm>
        </p:grpSpPr>
        <p:sp>
          <p:nvSpPr>
            <p:cNvPr id="42" name="Freeform 42"/>
            <p:cNvSpPr/>
            <p:nvPr/>
          </p:nvSpPr>
          <p:spPr>
            <a:xfrm>
              <a:off x="0" y="0"/>
              <a:ext cx="1041238" cy="821228"/>
            </a:xfrm>
            <a:custGeom>
              <a:avLst/>
              <a:gdLst/>
              <a:ahLst/>
              <a:cxnLst/>
              <a:rect l="l" t="t" r="r" b="b"/>
              <a:pathLst>
                <a:path w="1041238" h="821228">
                  <a:moveTo>
                    <a:pt x="135096" y="0"/>
                  </a:moveTo>
                  <a:lnTo>
                    <a:pt x="906142" y="0"/>
                  </a:lnTo>
                  <a:cubicBezTo>
                    <a:pt x="980754" y="0"/>
                    <a:pt x="1041238" y="60484"/>
                    <a:pt x="1041238" y="135096"/>
                  </a:cubicBezTo>
                  <a:lnTo>
                    <a:pt x="1041238" y="686132"/>
                  </a:lnTo>
                  <a:cubicBezTo>
                    <a:pt x="1041238" y="760744"/>
                    <a:pt x="980754" y="821228"/>
                    <a:pt x="906142" y="821228"/>
                  </a:cubicBezTo>
                  <a:lnTo>
                    <a:pt x="135096" y="821228"/>
                  </a:lnTo>
                  <a:cubicBezTo>
                    <a:pt x="60484" y="821228"/>
                    <a:pt x="0" y="760744"/>
                    <a:pt x="0" y="686132"/>
                  </a:cubicBezTo>
                  <a:lnTo>
                    <a:pt x="0" y="135096"/>
                  </a:lnTo>
                  <a:cubicBezTo>
                    <a:pt x="0" y="60484"/>
                    <a:pt x="60484" y="0"/>
                    <a:pt x="135096" y="0"/>
                  </a:cubicBezTo>
                  <a:close/>
                </a:path>
              </a:pathLst>
            </a:custGeom>
            <a:solidFill>
              <a:srgbClr val="4AC227"/>
            </a:solidFill>
          </p:spPr>
          <p:txBody>
            <a:bodyPr/>
            <a:lstStyle/>
            <a:p>
              <a:endParaRPr lang="en-CA"/>
            </a:p>
          </p:txBody>
        </p:sp>
        <p:sp>
          <p:nvSpPr>
            <p:cNvPr id="43" name="TextBox 43"/>
            <p:cNvSpPr txBox="1"/>
            <p:nvPr/>
          </p:nvSpPr>
          <p:spPr>
            <a:xfrm>
              <a:off x="0" y="-38100"/>
              <a:ext cx="1041238" cy="859328"/>
            </a:xfrm>
            <a:prstGeom prst="rect">
              <a:avLst/>
            </a:prstGeom>
          </p:spPr>
          <p:txBody>
            <a:bodyPr lIns="50410" tIns="50410" rIns="50410" bIns="50410" rtlCol="0" anchor="ctr"/>
            <a:lstStyle/>
            <a:p>
              <a:pPr algn="ctr">
                <a:lnSpc>
                  <a:spcPts val="2086"/>
                </a:lnSpc>
              </a:pPr>
              <a:endParaRPr/>
            </a:p>
          </p:txBody>
        </p:sp>
      </p:grpSp>
      <p:sp>
        <p:nvSpPr>
          <p:cNvPr id="44" name="TextBox 44"/>
          <p:cNvSpPr txBox="1"/>
          <p:nvPr/>
        </p:nvSpPr>
        <p:spPr>
          <a:xfrm>
            <a:off x="5604301" y="6498111"/>
            <a:ext cx="2037517" cy="1837808"/>
          </a:xfrm>
          <a:prstGeom prst="rect">
            <a:avLst/>
          </a:prstGeom>
        </p:spPr>
        <p:txBody>
          <a:bodyPr lIns="0" tIns="0" rIns="0" bIns="0" rtlCol="0" anchor="t">
            <a:spAutoFit/>
          </a:bodyPr>
          <a:lstStyle/>
          <a:p>
            <a:pPr marL="0" lvl="0" indent="0" algn="ctr">
              <a:lnSpc>
                <a:spcPts val="2465"/>
              </a:lnSpc>
            </a:pPr>
            <a:r>
              <a:rPr lang="en-US" sz="1925" b="1">
                <a:solidFill>
                  <a:srgbClr val="000000"/>
                </a:solidFill>
                <a:latin typeface="Poppins Bold"/>
                <a:ea typeface="Poppins Bold"/>
                <a:cs typeface="Poppins Bold"/>
                <a:sym typeface="Poppins Bold"/>
              </a:rPr>
              <a:t>Loss of Housekeeping, Homemaking, Handyman Capacity - past &amp; future</a:t>
            </a:r>
          </a:p>
        </p:txBody>
      </p:sp>
      <p:grpSp>
        <p:nvGrpSpPr>
          <p:cNvPr id="45" name="Group 45"/>
          <p:cNvGrpSpPr/>
          <p:nvPr/>
        </p:nvGrpSpPr>
        <p:grpSpPr>
          <a:xfrm rot="5400000">
            <a:off x="2640791" y="6321837"/>
            <a:ext cx="2922655" cy="2305109"/>
            <a:chOff x="0" y="0"/>
            <a:chExt cx="1041238" cy="821228"/>
          </a:xfrm>
        </p:grpSpPr>
        <p:sp>
          <p:nvSpPr>
            <p:cNvPr id="46" name="Freeform 46"/>
            <p:cNvSpPr/>
            <p:nvPr/>
          </p:nvSpPr>
          <p:spPr>
            <a:xfrm>
              <a:off x="0" y="0"/>
              <a:ext cx="1041238" cy="821228"/>
            </a:xfrm>
            <a:custGeom>
              <a:avLst/>
              <a:gdLst/>
              <a:ahLst/>
              <a:cxnLst/>
              <a:rect l="l" t="t" r="r" b="b"/>
              <a:pathLst>
                <a:path w="1041238" h="821228">
                  <a:moveTo>
                    <a:pt x="135096" y="0"/>
                  </a:moveTo>
                  <a:lnTo>
                    <a:pt x="906142" y="0"/>
                  </a:lnTo>
                  <a:cubicBezTo>
                    <a:pt x="980754" y="0"/>
                    <a:pt x="1041238" y="60484"/>
                    <a:pt x="1041238" y="135096"/>
                  </a:cubicBezTo>
                  <a:lnTo>
                    <a:pt x="1041238" y="686132"/>
                  </a:lnTo>
                  <a:cubicBezTo>
                    <a:pt x="1041238" y="760744"/>
                    <a:pt x="980754" y="821228"/>
                    <a:pt x="906142" y="821228"/>
                  </a:cubicBezTo>
                  <a:lnTo>
                    <a:pt x="135096" y="821228"/>
                  </a:lnTo>
                  <a:cubicBezTo>
                    <a:pt x="60484" y="821228"/>
                    <a:pt x="0" y="760744"/>
                    <a:pt x="0" y="686132"/>
                  </a:cubicBezTo>
                  <a:lnTo>
                    <a:pt x="0" y="135096"/>
                  </a:lnTo>
                  <a:cubicBezTo>
                    <a:pt x="0" y="60484"/>
                    <a:pt x="60484" y="0"/>
                    <a:pt x="135096" y="0"/>
                  </a:cubicBezTo>
                  <a:close/>
                </a:path>
              </a:pathLst>
            </a:custGeom>
            <a:solidFill>
              <a:srgbClr val="5FD82E"/>
            </a:solidFill>
          </p:spPr>
          <p:txBody>
            <a:bodyPr/>
            <a:lstStyle/>
            <a:p>
              <a:endParaRPr lang="en-CA"/>
            </a:p>
          </p:txBody>
        </p:sp>
        <p:sp>
          <p:nvSpPr>
            <p:cNvPr id="47" name="TextBox 47"/>
            <p:cNvSpPr txBox="1"/>
            <p:nvPr/>
          </p:nvSpPr>
          <p:spPr>
            <a:xfrm>
              <a:off x="0" y="-38100"/>
              <a:ext cx="1041238" cy="859328"/>
            </a:xfrm>
            <a:prstGeom prst="rect">
              <a:avLst/>
            </a:prstGeom>
          </p:spPr>
          <p:txBody>
            <a:bodyPr lIns="50410" tIns="50410" rIns="50410" bIns="50410" rtlCol="0" anchor="ctr"/>
            <a:lstStyle/>
            <a:p>
              <a:pPr algn="ctr">
                <a:lnSpc>
                  <a:spcPts val="2086"/>
                </a:lnSpc>
              </a:pPr>
              <a:endParaRPr/>
            </a:p>
          </p:txBody>
        </p:sp>
      </p:grpSp>
      <p:sp>
        <p:nvSpPr>
          <p:cNvPr id="48" name="TextBox 48"/>
          <p:cNvSpPr txBox="1"/>
          <p:nvPr/>
        </p:nvSpPr>
        <p:spPr>
          <a:xfrm>
            <a:off x="3144965" y="7250029"/>
            <a:ext cx="1887390" cy="1219104"/>
          </a:xfrm>
          <a:prstGeom prst="rect">
            <a:avLst/>
          </a:prstGeom>
        </p:spPr>
        <p:txBody>
          <a:bodyPr lIns="0" tIns="0" rIns="0" bIns="0" rtlCol="0" anchor="t">
            <a:spAutoFit/>
          </a:bodyPr>
          <a:lstStyle/>
          <a:p>
            <a:pPr marL="0" lvl="0" indent="0" algn="ctr">
              <a:lnSpc>
                <a:spcPts val="2437"/>
              </a:lnSpc>
            </a:pPr>
            <a:r>
              <a:rPr lang="en-US" sz="1593">
                <a:solidFill>
                  <a:srgbClr val="000000"/>
                </a:solidFill>
                <a:latin typeface="Poppins"/>
                <a:ea typeface="Poppins"/>
                <a:cs typeface="Poppins"/>
                <a:sym typeface="Poppins"/>
              </a:rPr>
              <a:t>cannot claim both cost of services and lost income to the provider</a:t>
            </a:r>
          </a:p>
        </p:txBody>
      </p:sp>
      <p:sp>
        <p:nvSpPr>
          <p:cNvPr id="49" name="TextBox 49"/>
          <p:cNvSpPr txBox="1"/>
          <p:nvPr/>
        </p:nvSpPr>
        <p:spPr>
          <a:xfrm>
            <a:off x="3030205" y="6550361"/>
            <a:ext cx="2143829" cy="359428"/>
          </a:xfrm>
          <a:prstGeom prst="rect">
            <a:avLst/>
          </a:prstGeom>
        </p:spPr>
        <p:txBody>
          <a:bodyPr lIns="0" tIns="0" rIns="0" bIns="0" rtlCol="0" anchor="t">
            <a:spAutoFit/>
          </a:bodyPr>
          <a:lstStyle/>
          <a:p>
            <a:pPr marL="0" lvl="0" indent="0" algn="ctr">
              <a:lnSpc>
                <a:spcPts val="2717"/>
              </a:lnSpc>
            </a:pPr>
            <a:r>
              <a:rPr lang="en-US" sz="2123" b="1">
                <a:solidFill>
                  <a:srgbClr val="000000"/>
                </a:solidFill>
                <a:latin typeface="Poppins Bold"/>
                <a:ea typeface="Poppins Bold"/>
                <a:cs typeface="Poppins Bold"/>
                <a:sym typeface="Poppins Bold"/>
              </a:rPr>
              <a:t>Past Care Loss </a:t>
            </a:r>
          </a:p>
        </p:txBody>
      </p:sp>
      <p:grpSp>
        <p:nvGrpSpPr>
          <p:cNvPr id="50" name="Group 50"/>
          <p:cNvGrpSpPr/>
          <p:nvPr/>
        </p:nvGrpSpPr>
        <p:grpSpPr>
          <a:xfrm rot="5400000">
            <a:off x="7682672" y="6321837"/>
            <a:ext cx="2922655" cy="2305109"/>
            <a:chOff x="0" y="0"/>
            <a:chExt cx="1041238" cy="821228"/>
          </a:xfrm>
        </p:grpSpPr>
        <p:sp>
          <p:nvSpPr>
            <p:cNvPr id="51" name="Freeform 51"/>
            <p:cNvSpPr/>
            <p:nvPr/>
          </p:nvSpPr>
          <p:spPr>
            <a:xfrm>
              <a:off x="0" y="0"/>
              <a:ext cx="1041238" cy="821228"/>
            </a:xfrm>
            <a:custGeom>
              <a:avLst/>
              <a:gdLst/>
              <a:ahLst/>
              <a:cxnLst/>
              <a:rect l="l" t="t" r="r" b="b"/>
              <a:pathLst>
                <a:path w="1041238" h="821228">
                  <a:moveTo>
                    <a:pt x="135096" y="0"/>
                  </a:moveTo>
                  <a:lnTo>
                    <a:pt x="906142" y="0"/>
                  </a:lnTo>
                  <a:cubicBezTo>
                    <a:pt x="980754" y="0"/>
                    <a:pt x="1041238" y="60484"/>
                    <a:pt x="1041238" y="135096"/>
                  </a:cubicBezTo>
                  <a:lnTo>
                    <a:pt x="1041238" y="686132"/>
                  </a:lnTo>
                  <a:cubicBezTo>
                    <a:pt x="1041238" y="760744"/>
                    <a:pt x="980754" y="821228"/>
                    <a:pt x="906142" y="821228"/>
                  </a:cubicBezTo>
                  <a:lnTo>
                    <a:pt x="135096" y="821228"/>
                  </a:lnTo>
                  <a:cubicBezTo>
                    <a:pt x="60484" y="821228"/>
                    <a:pt x="0" y="760744"/>
                    <a:pt x="0" y="686132"/>
                  </a:cubicBezTo>
                  <a:lnTo>
                    <a:pt x="0" y="135096"/>
                  </a:lnTo>
                  <a:cubicBezTo>
                    <a:pt x="0" y="60484"/>
                    <a:pt x="60484" y="0"/>
                    <a:pt x="135096" y="0"/>
                  </a:cubicBezTo>
                  <a:close/>
                </a:path>
              </a:pathLst>
            </a:custGeom>
            <a:solidFill>
              <a:srgbClr val="4BAE1F"/>
            </a:solidFill>
          </p:spPr>
          <p:txBody>
            <a:bodyPr/>
            <a:lstStyle/>
            <a:p>
              <a:endParaRPr lang="en-CA"/>
            </a:p>
          </p:txBody>
        </p:sp>
        <p:sp>
          <p:nvSpPr>
            <p:cNvPr id="52" name="TextBox 52"/>
            <p:cNvSpPr txBox="1"/>
            <p:nvPr/>
          </p:nvSpPr>
          <p:spPr>
            <a:xfrm>
              <a:off x="0" y="-38100"/>
              <a:ext cx="1041238" cy="859328"/>
            </a:xfrm>
            <a:prstGeom prst="rect">
              <a:avLst/>
            </a:prstGeom>
          </p:spPr>
          <p:txBody>
            <a:bodyPr lIns="50410" tIns="50410" rIns="50410" bIns="50410" rtlCol="0" anchor="ctr"/>
            <a:lstStyle/>
            <a:p>
              <a:pPr algn="ctr">
                <a:lnSpc>
                  <a:spcPts val="2086"/>
                </a:lnSpc>
              </a:pPr>
              <a:endParaRPr/>
            </a:p>
          </p:txBody>
        </p:sp>
      </p:grpSp>
      <p:sp>
        <p:nvSpPr>
          <p:cNvPr id="53" name="TextBox 53"/>
          <p:cNvSpPr txBox="1"/>
          <p:nvPr/>
        </p:nvSpPr>
        <p:spPr>
          <a:xfrm>
            <a:off x="8248880" y="7482308"/>
            <a:ext cx="1790240" cy="604919"/>
          </a:xfrm>
          <a:prstGeom prst="rect">
            <a:avLst/>
          </a:prstGeom>
        </p:spPr>
        <p:txBody>
          <a:bodyPr lIns="0" tIns="0" rIns="0" bIns="0" rtlCol="0" anchor="t">
            <a:spAutoFit/>
          </a:bodyPr>
          <a:lstStyle/>
          <a:p>
            <a:pPr marL="0" lvl="0" indent="0" algn="ctr">
              <a:lnSpc>
                <a:spcPts val="2434"/>
              </a:lnSpc>
            </a:pPr>
            <a:r>
              <a:rPr lang="en-US" sz="1590">
                <a:solidFill>
                  <a:srgbClr val="000000"/>
                </a:solidFill>
                <a:latin typeface="Poppins"/>
                <a:ea typeface="Poppins"/>
                <a:cs typeface="Poppins"/>
                <a:sym typeface="Poppins"/>
              </a:rPr>
              <a:t>Out-of-pocket expenses - past</a:t>
            </a:r>
          </a:p>
        </p:txBody>
      </p:sp>
      <p:sp>
        <p:nvSpPr>
          <p:cNvPr id="54" name="TextBox 54"/>
          <p:cNvSpPr txBox="1"/>
          <p:nvPr/>
        </p:nvSpPr>
        <p:spPr>
          <a:xfrm>
            <a:off x="8195751" y="6638371"/>
            <a:ext cx="1883104" cy="702301"/>
          </a:xfrm>
          <a:prstGeom prst="rect">
            <a:avLst/>
          </a:prstGeom>
        </p:spPr>
        <p:txBody>
          <a:bodyPr lIns="0" tIns="0" rIns="0" bIns="0" rtlCol="0" anchor="t">
            <a:spAutoFit/>
          </a:bodyPr>
          <a:lstStyle/>
          <a:p>
            <a:pPr marL="0" lvl="0" indent="0" algn="ctr">
              <a:lnSpc>
                <a:spcPts val="2721"/>
              </a:lnSpc>
              <a:spcBef>
                <a:spcPct val="0"/>
              </a:spcBef>
            </a:pPr>
            <a:r>
              <a:rPr lang="en-US" sz="2125" b="1">
                <a:solidFill>
                  <a:srgbClr val="000000"/>
                </a:solidFill>
                <a:latin typeface="Poppins Bold"/>
                <a:ea typeface="Poppins Bold"/>
                <a:cs typeface="Poppins Bold"/>
                <a:sym typeface="Poppins Bold"/>
              </a:rPr>
              <a:t>Special Damages </a:t>
            </a:r>
          </a:p>
        </p:txBody>
      </p:sp>
      <p:grpSp>
        <p:nvGrpSpPr>
          <p:cNvPr id="55" name="Group 55"/>
          <p:cNvGrpSpPr/>
          <p:nvPr/>
        </p:nvGrpSpPr>
        <p:grpSpPr>
          <a:xfrm rot="5400000">
            <a:off x="10203613" y="6321837"/>
            <a:ext cx="2922655" cy="2305109"/>
            <a:chOff x="0" y="0"/>
            <a:chExt cx="1041238" cy="821228"/>
          </a:xfrm>
        </p:grpSpPr>
        <p:sp>
          <p:nvSpPr>
            <p:cNvPr id="56" name="Freeform 56"/>
            <p:cNvSpPr/>
            <p:nvPr/>
          </p:nvSpPr>
          <p:spPr>
            <a:xfrm>
              <a:off x="0" y="0"/>
              <a:ext cx="1041238" cy="821228"/>
            </a:xfrm>
            <a:custGeom>
              <a:avLst/>
              <a:gdLst/>
              <a:ahLst/>
              <a:cxnLst/>
              <a:rect l="l" t="t" r="r" b="b"/>
              <a:pathLst>
                <a:path w="1041238" h="821228">
                  <a:moveTo>
                    <a:pt x="135096" y="0"/>
                  </a:moveTo>
                  <a:lnTo>
                    <a:pt x="906142" y="0"/>
                  </a:lnTo>
                  <a:cubicBezTo>
                    <a:pt x="980754" y="0"/>
                    <a:pt x="1041238" y="60484"/>
                    <a:pt x="1041238" y="135096"/>
                  </a:cubicBezTo>
                  <a:lnTo>
                    <a:pt x="1041238" y="686132"/>
                  </a:lnTo>
                  <a:cubicBezTo>
                    <a:pt x="1041238" y="760744"/>
                    <a:pt x="980754" y="821228"/>
                    <a:pt x="906142" y="821228"/>
                  </a:cubicBezTo>
                  <a:lnTo>
                    <a:pt x="135096" y="821228"/>
                  </a:lnTo>
                  <a:cubicBezTo>
                    <a:pt x="60484" y="821228"/>
                    <a:pt x="0" y="760744"/>
                    <a:pt x="0" y="686132"/>
                  </a:cubicBezTo>
                  <a:lnTo>
                    <a:pt x="0" y="135096"/>
                  </a:lnTo>
                  <a:cubicBezTo>
                    <a:pt x="0" y="60484"/>
                    <a:pt x="60484" y="0"/>
                    <a:pt x="135096" y="0"/>
                  </a:cubicBezTo>
                  <a:close/>
                </a:path>
              </a:pathLst>
            </a:custGeom>
            <a:solidFill>
              <a:srgbClr val="8FE84F"/>
            </a:solidFill>
          </p:spPr>
          <p:txBody>
            <a:bodyPr/>
            <a:lstStyle/>
            <a:p>
              <a:endParaRPr lang="en-CA"/>
            </a:p>
          </p:txBody>
        </p:sp>
        <p:sp>
          <p:nvSpPr>
            <p:cNvPr id="57" name="TextBox 57"/>
            <p:cNvSpPr txBox="1"/>
            <p:nvPr/>
          </p:nvSpPr>
          <p:spPr>
            <a:xfrm>
              <a:off x="0" y="-38100"/>
              <a:ext cx="1041238" cy="859328"/>
            </a:xfrm>
            <a:prstGeom prst="rect">
              <a:avLst/>
            </a:prstGeom>
          </p:spPr>
          <p:txBody>
            <a:bodyPr lIns="50410" tIns="50410" rIns="50410" bIns="50410" rtlCol="0" anchor="ctr"/>
            <a:lstStyle/>
            <a:p>
              <a:pPr algn="ctr">
                <a:lnSpc>
                  <a:spcPts val="2086"/>
                </a:lnSpc>
              </a:pPr>
              <a:endParaRPr/>
            </a:p>
          </p:txBody>
        </p:sp>
      </p:grpSp>
      <p:sp>
        <p:nvSpPr>
          <p:cNvPr id="58" name="TextBox 58"/>
          <p:cNvSpPr txBox="1"/>
          <p:nvPr/>
        </p:nvSpPr>
        <p:spPr>
          <a:xfrm>
            <a:off x="10772804" y="7432101"/>
            <a:ext cx="1764713" cy="914502"/>
          </a:xfrm>
          <a:prstGeom prst="rect">
            <a:avLst/>
          </a:prstGeom>
        </p:spPr>
        <p:txBody>
          <a:bodyPr lIns="0" tIns="0" rIns="0" bIns="0" rtlCol="0" anchor="t">
            <a:spAutoFit/>
          </a:bodyPr>
          <a:lstStyle/>
          <a:p>
            <a:pPr marL="0" lvl="0" indent="0" algn="ctr">
              <a:lnSpc>
                <a:spcPts val="2430"/>
              </a:lnSpc>
            </a:pPr>
            <a:r>
              <a:rPr lang="en-US" sz="1588">
                <a:solidFill>
                  <a:srgbClr val="000000"/>
                </a:solidFill>
                <a:latin typeface="Poppins"/>
                <a:ea typeface="Poppins"/>
                <a:cs typeface="Poppins"/>
                <a:sym typeface="Poppins"/>
              </a:rPr>
              <a:t>Punish morally reprehensible conduct</a:t>
            </a:r>
          </a:p>
        </p:txBody>
      </p:sp>
      <p:sp>
        <p:nvSpPr>
          <p:cNvPr id="59" name="TextBox 59"/>
          <p:cNvSpPr txBox="1"/>
          <p:nvPr/>
        </p:nvSpPr>
        <p:spPr>
          <a:xfrm>
            <a:off x="10591829" y="6404182"/>
            <a:ext cx="2138864" cy="936490"/>
          </a:xfrm>
          <a:prstGeom prst="rect">
            <a:avLst/>
          </a:prstGeom>
        </p:spPr>
        <p:txBody>
          <a:bodyPr lIns="0" tIns="0" rIns="0" bIns="0" rtlCol="0" anchor="t">
            <a:spAutoFit/>
          </a:bodyPr>
          <a:lstStyle/>
          <a:p>
            <a:pPr marL="0" lvl="0" indent="0" algn="ctr">
              <a:lnSpc>
                <a:spcPts val="2493"/>
              </a:lnSpc>
            </a:pPr>
            <a:r>
              <a:rPr lang="en-US" sz="1947" b="1">
                <a:solidFill>
                  <a:srgbClr val="000000"/>
                </a:solidFill>
                <a:latin typeface="Poppins Bold"/>
                <a:ea typeface="Poppins Bold"/>
                <a:cs typeface="Poppins Bold"/>
                <a:sym typeface="Poppins Bold"/>
              </a:rPr>
              <a:t>Punitive/ Aggravated Damages </a:t>
            </a:r>
          </a:p>
        </p:txBody>
      </p:sp>
      <p:grpSp>
        <p:nvGrpSpPr>
          <p:cNvPr id="60" name="Group 60"/>
          <p:cNvGrpSpPr/>
          <p:nvPr/>
        </p:nvGrpSpPr>
        <p:grpSpPr>
          <a:xfrm rot="5400000">
            <a:off x="15245494" y="6321837"/>
            <a:ext cx="2922655" cy="2305109"/>
            <a:chOff x="0" y="0"/>
            <a:chExt cx="1041238" cy="821228"/>
          </a:xfrm>
        </p:grpSpPr>
        <p:sp>
          <p:nvSpPr>
            <p:cNvPr id="61" name="Freeform 61"/>
            <p:cNvSpPr/>
            <p:nvPr/>
          </p:nvSpPr>
          <p:spPr>
            <a:xfrm>
              <a:off x="0" y="0"/>
              <a:ext cx="1041238" cy="821228"/>
            </a:xfrm>
            <a:custGeom>
              <a:avLst/>
              <a:gdLst/>
              <a:ahLst/>
              <a:cxnLst/>
              <a:rect l="l" t="t" r="r" b="b"/>
              <a:pathLst>
                <a:path w="1041238" h="821228">
                  <a:moveTo>
                    <a:pt x="135096" y="0"/>
                  </a:moveTo>
                  <a:lnTo>
                    <a:pt x="906142" y="0"/>
                  </a:lnTo>
                  <a:cubicBezTo>
                    <a:pt x="980754" y="0"/>
                    <a:pt x="1041238" y="60484"/>
                    <a:pt x="1041238" y="135096"/>
                  </a:cubicBezTo>
                  <a:lnTo>
                    <a:pt x="1041238" y="686132"/>
                  </a:lnTo>
                  <a:cubicBezTo>
                    <a:pt x="1041238" y="760744"/>
                    <a:pt x="980754" y="821228"/>
                    <a:pt x="906142" y="821228"/>
                  </a:cubicBezTo>
                  <a:lnTo>
                    <a:pt x="135096" y="821228"/>
                  </a:lnTo>
                  <a:cubicBezTo>
                    <a:pt x="60484" y="821228"/>
                    <a:pt x="0" y="760744"/>
                    <a:pt x="0" y="686132"/>
                  </a:cubicBezTo>
                  <a:lnTo>
                    <a:pt x="0" y="135096"/>
                  </a:lnTo>
                  <a:cubicBezTo>
                    <a:pt x="0" y="60484"/>
                    <a:pt x="60484" y="0"/>
                    <a:pt x="135096" y="0"/>
                  </a:cubicBezTo>
                  <a:close/>
                </a:path>
              </a:pathLst>
            </a:custGeom>
            <a:solidFill>
              <a:srgbClr val="4AC227"/>
            </a:solidFill>
          </p:spPr>
          <p:txBody>
            <a:bodyPr/>
            <a:lstStyle/>
            <a:p>
              <a:endParaRPr lang="en-CA"/>
            </a:p>
          </p:txBody>
        </p:sp>
        <p:sp>
          <p:nvSpPr>
            <p:cNvPr id="62" name="TextBox 62"/>
            <p:cNvSpPr txBox="1"/>
            <p:nvPr/>
          </p:nvSpPr>
          <p:spPr>
            <a:xfrm>
              <a:off x="0" y="-38100"/>
              <a:ext cx="1041238" cy="859328"/>
            </a:xfrm>
            <a:prstGeom prst="rect">
              <a:avLst/>
            </a:prstGeom>
          </p:spPr>
          <p:txBody>
            <a:bodyPr lIns="50410" tIns="50410" rIns="50410" bIns="50410" rtlCol="0" anchor="ctr"/>
            <a:lstStyle/>
            <a:p>
              <a:pPr algn="ctr">
                <a:lnSpc>
                  <a:spcPts val="2086"/>
                </a:lnSpc>
              </a:pPr>
              <a:endParaRPr/>
            </a:p>
          </p:txBody>
        </p:sp>
      </p:grpSp>
      <p:sp>
        <p:nvSpPr>
          <p:cNvPr id="63" name="TextBox 63"/>
          <p:cNvSpPr txBox="1"/>
          <p:nvPr/>
        </p:nvSpPr>
        <p:spPr>
          <a:xfrm>
            <a:off x="15776585" y="6970471"/>
            <a:ext cx="1911619" cy="702301"/>
          </a:xfrm>
          <a:prstGeom prst="rect">
            <a:avLst/>
          </a:prstGeom>
        </p:spPr>
        <p:txBody>
          <a:bodyPr lIns="0" tIns="0" rIns="0" bIns="0" rtlCol="0" anchor="t">
            <a:spAutoFit/>
          </a:bodyPr>
          <a:lstStyle/>
          <a:p>
            <a:pPr marL="0" lvl="0" indent="0" algn="ctr">
              <a:lnSpc>
                <a:spcPts val="2721"/>
              </a:lnSpc>
            </a:pPr>
            <a:r>
              <a:rPr lang="en-US" sz="2125" b="1">
                <a:solidFill>
                  <a:srgbClr val="000000"/>
                </a:solidFill>
                <a:latin typeface="Poppins Bold"/>
                <a:ea typeface="Poppins Bold"/>
                <a:cs typeface="Poppins Bold"/>
                <a:sym typeface="Poppins Bold"/>
              </a:rPr>
              <a:t>No Deductibility</a:t>
            </a:r>
          </a:p>
        </p:txBody>
      </p:sp>
      <p:grpSp>
        <p:nvGrpSpPr>
          <p:cNvPr id="64" name="Group 64"/>
          <p:cNvGrpSpPr/>
          <p:nvPr/>
        </p:nvGrpSpPr>
        <p:grpSpPr>
          <a:xfrm rot="5400000">
            <a:off x="12724553" y="6321837"/>
            <a:ext cx="2922655" cy="2305109"/>
            <a:chOff x="0" y="0"/>
            <a:chExt cx="1041238" cy="821228"/>
          </a:xfrm>
        </p:grpSpPr>
        <p:sp>
          <p:nvSpPr>
            <p:cNvPr id="65" name="Freeform 65"/>
            <p:cNvSpPr/>
            <p:nvPr/>
          </p:nvSpPr>
          <p:spPr>
            <a:xfrm>
              <a:off x="0" y="0"/>
              <a:ext cx="1041238" cy="821228"/>
            </a:xfrm>
            <a:custGeom>
              <a:avLst/>
              <a:gdLst/>
              <a:ahLst/>
              <a:cxnLst/>
              <a:rect l="l" t="t" r="r" b="b"/>
              <a:pathLst>
                <a:path w="1041238" h="821228">
                  <a:moveTo>
                    <a:pt x="135096" y="0"/>
                  </a:moveTo>
                  <a:lnTo>
                    <a:pt x="906142" y="0"/>
                  </a:lnTo>
                  <a:cubicBezTo>
                    <a:pt x="980754" y="0"/>
                    <a:pt x="1041238" y="60484"/>
                    <a:pt x="1041238" y="135096"/>
                  </a:cubicBezTo>
                  <a:lnTo>
                    <a:pt x="1041238" y="686132"/>
                  </a:lnTo>
                  <a:cubicBezTo>
                    <a:pt x="1041238" y="760744"/>
                    <a:pt x="980754" y="821228"/>
                    <a:pt x="906142" y="821228"/>
                  </a:cubicBezTo>
                  <a:lnTo>
                    <a:pt x="135096" y="821228"/>
                  </a:lnTo>
                  <a:cubicBezTo>
                    <a:pt x="60484" y="821228"/>
                    <a:pt x="0" y="760744"/>
                    <a:pt x="0" y="686132"/>
                  </a:cubicBezTo>
                  <a:lnTo>
                    <a:pt x="0" y="135096"/>
                  </a:lnTo>
                  <a:cubicBezTo>
                    <a:pt x="0" y="60484"/>
                    <a:pt x="60484" y="0"/>
                    <a:pt x="135096" y="0"/>
                  </a:cubicBezTo>
                  <a:close/>
                </a:path>
              </a:pathLst>
            </a:custGeom>
            <a:solidFill>
              <a:srgbClr val="5FD82E"/>
            </a:solidFill>
          </p:spPr>
          <p:txBody>
            <a:bodyPr/>
            <a:lstStyle/>
            <a:p>
              <a:endParaRPr lang="en-CA"/>
            </a:p>
          </p:txBody>
        </p:sp>
        <p:sp>
          <p:nvSpPr>
            <p:cNvPr id="66" name="TextBox 66"/>
            <p:cNvSpPr txBox="1"/>
            <p:nvPr/>
          </p:nvSpPr>
          <p:spPr>
            <a:xfrm>
              <a:off x="0" y="-38100"/>
              <a:ext cx="1041238" cy="859328"/>
            </a:xfrm>
            <a:prstGeom prst="rect">
              <a:avLst/>
            </a:prstGeom>
          </p:spPr>
          <p:txBody>
            <a:bodyPr lIns="50410" tIns="50410" rIns="50410" bIns="50410" rtlCol="0" anchor="ctr"/>
            <a:lstStyle/>
            <a:p>
              <a:pPr algn="ctr">
                <a:lnSpc>
                  <a:spcPts val="2086"/>
                </a:lnSpc>
              </a:pPr>
              <a:endParaRPr/>
            </a:p>
          </p:txBody>
        </p:sp>
      </p:grpSp>
      <p:sp>
        <p:nvSpPr>
          <p:cNvPr id="67" name="TextBox 67"/>
          <p:cNvSpPr txBox="1"/>
          <p:nvPr/>
        </p:nvSpPr>
        <p:spPr>
          <a:xfrm>
            <a:off x="13166398" y="6987082"/>
            <a:ext cx="2038966" cy="702301"/>
          </a:xfrm>
          <a:prstGeom prst="rect">
            <a:avLst/>
          </a:prstGeom>
        </p:spPr>
        <p:txBody>
          <a:bodyPr lIns="0" tIns="0" rIns="0" bIns="0" rtlCol="0" anchor="t">
            <a:spAutoFit/>
          </a:bodyPr>
          <a:lstStyle/>
          <a:p>
            <a:pPr marL="0" lvl="0" indent="0" algn="ctr">
              <a:lnSpc>
                <a:spcPts val="2721"/>
              </a:lnSpc>
            </a:pPr>
            <a:r>
              <a:rPr lang="en-US" sz="2125" b="1">
                <a:solidFill>
                  <a:srgbClr val="000000"/>
                </a:solidFill>
                <a:latin typeface="Poppins Bold"/>
                <a:ea typeface="Poppins Bold"/>
                <a:cs typeface="Poppins Bold"/>
                <a:sym typeface="Poppins Bold"/>
              </a:rPr>
              <a:t>Present Value vs. Structure</a:t>
            </a:r>
          </a:p>
        </p:txBody>
      </p:sp>
      <p:sp>
        <p:nvSpPr>
          <p:cNvPr id="68" name="Freeform 68"/>
          <p:cNvSpPr/>
          <p:nvPr/>
        </p:nvSpPr>
        <p:spPr>
          <a:xfrm>
            <a:off x="15065511" y="9258300"/>
            <a:ext cx="2599909" cy="645162"/>
          </a:xfrm>
          <a:custGeom>
            <a:avLst/>
            <a:gdLst/>
            <a:ahLst/>
            <a:cxnLst/>
            <a:rect l="l" t="t" r="r" b="b"/>
            <a:pathLst>
              <a:path w="2599909" h="645162">
                <a:moveTo>
                  <a:pt x="0" y="0"/>
                </a:moveTo>
                <a:lnTo>
                  <a:pt x="2599909" y="0"/>
                </a:lnTo>
                <a:lnTo>
                  <a:pt x="2599909" y="645162"/>
                </a:lnTo>
                <a:lnTo>
                  <a:pt x="0" y="645162"/>
                </a:lnTo>
                <a:lnTo>
                  <a:pt x="0" y="0"/>
                </a:lnTo>
                <a:close/>
              </a:path>
            </a:pathLst>
          </a:custGeom>
          <a:blipFill>
            <a:blip r:embed="rId2"/>
            <a:stretch>
              <a:fillRect/>
            </a:stretch>
          </a:blipFill>
        </p:spPr>
        <p:txBody>
          <a:bodyPr/>
          <a:lstStyle/>
          <a:p>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12A53"/>
        </a:solidFill>
        <a:effectLst/>
      </p:bgPr>
    </p:bg>
    <p:spTree>
      <p:nvGrpSpPr>
        <p:cNvPr id="1" name=""/>
        <p:cNvGrpSpPr/>
        <p:nvPr/>
      </p:nvGrpSpPr>
      <p:grpSpPr>
        <a:xfrm>
          <a:off x="0" y="0"/>
          <a:ext cx="0" cy="0"/>
          <a:chOff x="0" y="0"/>
          <a:chExt cx="0" cy="0"/>
        </a:xfrm>
      </p:grpSpPr>
      <p:sp>
        <p:nvSpPr>
          <p:cNvPr id="2" name="Freeform 2"/>
          <p:cNvSpPr/>
          <p:nvPr/>
        </p:nvSpPr>
        <p:spPr>
          <a:xfrm>
            <a:off x="12973015" y="2808711"/>
            <a:ext cx="4536239" cy="5930814"/>
          </a:xfrm>
          <a:custGeom>
            <a:avLst/>
            <a:gdLst/>
            <a:ahLst/>
            <a:cxnLst/>
            <a:rect l="l" t="t" r="r" b="b"/>
            <a:pathLst>
              <a:path w="4536239" h="5930814">
                <a:moveTo>
                  <a:pt x="0" y="0"/>
                </a:moveTo>
                <a:lnTo>
                  <a:pt x="4536239" y="0"/>
                </a:lnTo>
                <a:lnTo>
                  <a:pt x="4536239" y="5930813"/>
                </a:lnTo>
                <a:lnTo>
                  <a:pt x="0" y="5930813"/>
                </a:lnTo>
                <a:lnTo>
                  <a:pt x="0" y="0"/>
                </a:lnTo>
                <a:close/>
              </a:path>
            </a:pathLst>
          </a:custGeom>
          <a:blipFill>
            <a:blip r:embed="rId2"/>
            <a:stretch>
              <a:fillRect l="-32189" r="-64047"/>
            </a:stretch>
          </a:blipFill>
          <a:ln w="47625" cap="sq">
            <a:solidFill>
              <a:srgbClr val="8AE34E"/>
            </a:solidFill>
            <a:prstDash val="solid"/>
            <a:miter/>
          </a:ln>
        </p:spPr>
        <p:txBody>
          <a:bodyPr/>
          <a:lstStyle/>
          <a:p>
            <a:endParaRPr lang="en-CA"/>
          </a:p>
        </p:txBody>
      </p:sp>
      <p:grpSp>
        <p:nvGrpSpPr>
          <p:cNvPr id="3" name="Group 3"/>
          <p:cNvGrpSpPr/>
          <p:nvPr/>
        </p:nvGrpSpPr>
        <p:grpSpPr>
          <a:xfrm>
            <a:off x="15659418" y="9277350"/>
            <a:ext cx="2294923" cy="566081"/>
            <a:chOff x="0" y="0"/>
            <a:chExt cx="4377285" cy="1079731"/>
          </a:xfrm>
        </p:grpSpPr>
        <p:sp>
          <p:nvSpPr>
            <p:cNvPr id="4" name="Freeform 4"/>
            <p:cNvSpPr/>
            <p:nvPr/>
          </p:nvSpPr>
          <p:spPr>
            <a:xfrm>
              <a:off x="0" y="0"/>
              <a:ext cx="4377309" cy="1079754"/>
            </a:xfrm>
            <a:custGeom>
              <a:avLst/>
              <a:gdLst/>
              <a:ahLst/>
              <a:cxnLst/>
              <a:rect l="l" t="t" r="r" b="b"/>
              <a:pathLst>
                <a:path w="4377309" h="1079754">
                  <a:moveTo>
                    <a:pt x="0" y="0"/>
                  </a:moveTo>
                  <a:lnTo>
                    <a:pt x="4377309" y="0"/>
                  </a:lnTo>
                  <a:lnTo>
                    <a:pt x="4377309" y="1079754"/>
                  </a:lnTo>
                  <a:lnTo>
                    <a:pt x="0" y="1079754"/>
                  </a:lnTo>
                  <a:lnTo>
                    <a:pt x="0" y="0"/>
                  </a:lnTo>
                  <a:close/>
                </a:path>
              </a:pathLst>
            </a:custGeom>
            <a:blipFill>
              <a:blip r:embed="rId3"/>
              <a:stretch>
                <a:fillRect t="-300" b="-298"/>
              </a:stretch>
            </a:blipFill>
          </p:spPr>
          <p:txBody>
            <a:bodyPr/>
            <a:lstStyle/>
            <a:p>
              <a:endParaRPr lang="en-CA"/>
            </a:p>
          </p:txBody>
        </p:sp>
      </p:grpSp>
      <p:grpSp>
        <p:nvGrpSpPr>
          <p:cNvPr id="5" name="Group 5"/>
          <p:cNvGrpSpPr/>
          <p:nvPr/>
        </p:nvGrpSpPr>
        <p:grpSpPr>
          <a:xfrm>
            <a:off x="4820419" y="2310749"/>
            <a:ext cx="3404295" cy="1439991"/>
            <a:chOff x="0" y="0"/>
            <a:chExt cx="4539060" cy="1919987"/>
          </a:xfrm>
        </p:grpSpPr>
        <p:grpSp>
          <p:nvGrpSpPr>
            <p:cNvPr id="6" name="Group 6"/>
            <p:cNvGrpSpPr/>
            <p:nvPr/>
          </p:nvGrpSpPr>
          <p:grpSpPr>
            <a:xfrm>
              <a:off x="0" y="0"/>
              <a:ext cx="4539060" cy="1919987"/>
              <a:chOff x="0" y="0"/>
              <a:chExt cx="947641" cy="400845"/>
            </a:xfrm>
          </p:grpSpPr>
          <p:sp>
            <p:nvSpPr>
              <p:cNvPr id="7" name="Freeform 7"/>
              <p:cNvSpPr/>
              <p:nvPr/>
            </p:nvSpPr>
            <p:spPr>
              <a:xfrm>
                <a:off x="0" y="0"/>
                <a:ext cx="947641" cy="400845"/>
              </a:xfrm>
              <a:custGeom>
                <a:avLst/>
                <a:gdLst/>
                <a:ahLst/>
                <a:cxnLst/>
                <a:rect l="l" t="t" r="r" b="b"/>
                <a:pathLst>
                  <a:path w="947641" h="400845">
                    <a:moveTo>
                      <a:pt x="109736" y="0"/>
                    </a:moveTo>
                    <a:lnTo>
                      <a:pt x="837905" y="0"/>
                    </a:lnTo>
                    <a:cubicBezTo>
                      <a:pt x="898511" y="0"/>
                      <a:pt x="947641" y="49130"/>
                      <a:pt x="947641" y="109736"/>
                    </a:cubicBezTo>
                    <a:lnTo>
                      <a:pt x="947641" y="291109"/>
                    </a:lnTo>
                    <a:cubicBezTo>
                      <a:pt x="947641" y="320213"/>
                      <a:pt x="936080" y="348124"/>
                      <a:pt x="915500" y="368704"/>
                    </a:cubicBezTo>
                    <a:cubicBezTo>
                      <a:pt x="894921" y="389283"/>
                      <a:pt x="867009" y="400845"/>
                      <a:pt x="837905" y="400845"/>
                    </a:cubicBezTo>
                    <a:lnTo>
                      <a:pt x="109736" y="400845"/>
                    </a:lnTo>
                    <a:cubicBezTo>
                      <a:pt x="49130" y="400845"/>
                      <a:pt x="0" y="351714"/>
                      <a:pt x="0" y="291109"/>
                    </a:cubicBezTo>
                    <a:lnTo>
                      <a:pt x="0" y="109736"/>
                    </a:lnTo>
                    <a:cubicBezTo>
                      <a:pt x="0" y="49130"/>
                      <a:pt x="49130" y="0"/>
                      <a:pt x="109736" y="0"/>
                    </a:cubicBezTo>
                    <a:close/>
                  </a:path>
                </a:pathLst>
              </a:custGeom>
              <a:solidFill>
                <a:srgbClr val="07163C"/>
              </a:solidFill>
              <a:ln w="38100" cap="rnd">
                <a:solidFill>
                  <a:srgbClr val="8AE34E"/>
                </a:solidFill>
                <a:prstDash val="solid"/>
                <a:round/>
              </a:ln>
            </p:spPr>
            <p:txBody>
              <a:bodyPr/>
              <a:lstStyle/>
              <a:p>
                <a:endParaRPr lang="en-CA"/>
              </a:p>
            </p:txBody>
          </p:sp>
          <p:sp>
            <p:nvSpPr>
              <p:cNvPr id="8" name="TextBox 8"/>
              <p:cNvSpPr txBox="1"/>
              <p:nvPr/>
            </p:nvSpPr>
            <p:spPr>
              <a:xfrm>
                <a:off x="0" y="-47625"/>
                <a:ext cx="947641" cy="448470"/>
              </a:xfrm>
              <a:prstGeom prst="rect">
                <a:avLst/>
              </a:prstGeom>
            </p:spPr>
            <p:txBody>
              <a:bodyPr lIns="50800" tIns="50800" rIns="50800" bIns="50800" rtlCol="0" anchor="ctr"/>
              <a:lstStyle/>
              <a:p>
                <a:pPr algn="ctr">
                  <a:lnSpc>
                    <a:spcPts val="2102"/>
                  </a:lnSpc>
                </a:pPr>
                <a:endParaRPr/>
              </a:p>
            </p:txBody>
          </p:sp>
        </p:grpSp>
        <p:sp>
          <p:nvSpPr>
            <p:cNvPr id="9" name="TextBox 9"/>
            <p:cNvSpPr txBox="1"/>
            <p:nvPr/>
          </p:nvSpPr>
          <p:spPr>
            <a:xfrm>
              <a:off x="526801" y="317037"/>
              <a:ext cx="3485459" cy="479588"/>
            </a:xfrm>
            <a:prstGeom prst="rect">
              <a:avLst/>
            </a:prstGeom>
          </p:spPr>
          <p:txBody>
            <a:bodyPr lIns="0" tIns="0" rIns="0" bIns="0" rtlCol="0" anchor="t">
              <a:spAutoFit/>
            </a:bodyPr>
            <a:lstStyle/>
            <a:p>
              <a:pPr marL="0" lvl="0" indent="0" algn="ctr">
                <a:lnSpc>
                  <a:spcPts val="2814"/>
                </a:lnSpc>
                <a:spcBef>
                  <a:spcPct val="0"/>
                </a:spcBef>
              </a:pPr>
              <a:r>
                <a:rPr lang="en-US" sz="2165" b="1">
                  <a:solidFill>
                    <a:srgbClr val="8AE34E"/>
                  </a:solidFill>
                  <a:latin typeface="Poppins Bold"/>
                  <a:ea typeface="Poppins Bold"/>
                  <a:cs typeface="Poppins Bold"/>
                  <a:sym typeface="Poppins Bold"/>
                </a:rPr>
                <a:t>Physiatry </a:t>
              </a:r>
            </a:p>
          </p:txBody>
        </p:sp>
        <p:sp>
          <p:nvSpPr>
            <p:cNvPr id="10" name="TextBox 10"/>
            <p:cNvSpPr txBox="1"/>
            <p:nvPr/>
          </p:nvSpPr>
          <p:spPr>
            <a:xfrm>
              <a:off x="526801" y="1085088"/>
              <a:ext cx="3485459" cy="470237"/>
            </a:xfrm>
            <a:prstGeom prst="rect">
              <a:avLst/>
            </a:prstGeom>
          </p:spPr>
          <p:txBody>
            <a:bodyPr lIns="0" tIns="0" rIns="0" bIns="0" rtlCol="0" anchor="t">
              <a:spAutoFit/>
            </a:bodyPr>
            <a:lstStyle/>
            <a:p>
              <a:pPr marL="0" lvl="0" indent="0" algn="ctr">
                <a:lnSpc>
                  <a:spcPts val="2990"/>
                </a:lnSpc>
                <a:spcBef>
                  <a:spcPct val="0"/>
                </a:spcBef>
              </a:pPr>
              <a:r>
                <a:rPr lang="en-US" sz="1993">
                  <a:solidFill>
                    <a:srgbClr val="FFFFFF"/>
                  </a:solidFill>
                  <a:latin typeface="Poppins"/>
                  <a:ea typeface="Poppins"/>
                  <a:cs typeface="Poppins"/>
                  <a:sym typeface="Poppins"/>
                </a:rPr>
                <a:t>(R</a:t>
              </a:r>
              <a:r>
                <a:rPr lang="en-US" sz="1993" u="none">
                  <a:solidFill>
                    <a:srgbClr val="FFFFFF"/>
                  </a:solidFill>
                  <a:latin typeface="Poppins"/>
                  <a:ea typeface="Poppins"/>
                  <a:cs typeface="Poppins"/>
                  <a:sym typeface="Poppins"/>
                </a:rPr>
                <a:t>ehab specialist)</a:t>
              </a:r>
            </a:p>
          </p:txBody>
        </p:sp>
      </p:grpSp>
      <p:grpSp>
        <p:nvGrpSpPr>
          <p:cNvPr id="11" name="Group 11"/>
          <p:cNvGrpSpPr/>
          <p:nvPr/>
        </p:nvGrpSpPr>
        <p:grpSpPr>
          <a:xfrm>
            <a:off x="8833647" y="2310749"/>
            <a:ext cx="3404295" cy="1387786"/>
            <a:chOff x="0" y="0"/>
            <a:chExt cx="4539060" cy="1850381"/>
          </a:xfrm>
        </p:grpSpPr>
        <p:grpSp>
          <p:nvGrpSpPr>
            <p:cNvPr id="12" name="Group 12"/>
            <p:cNvGrpSpPr/>
            <p:nvPr/>
          </p:nvGrpSpPr>
          <p:grpSpPr>
            <a:xfrm>
              <a:off x="0" y="0"/>
              <a:ext cx="4539060" cy="1850381"/>
              <a:chOff x="0" y="0"/>
              <a:chExt cx="947641" cy="386313"/>
            </a:xfrm>
          </p:grpSpPr>
          <p:sp>
            <p:nvSpPr>
              <p:cNvPr id="13" name="Freeform 13"/>
              <p:cNvSpPr/>
              <p:nvPr/>
            </p:nvSpPr>
            <p:spPr>
              <a:xfrm>
                <a:off x="0" y="0"/>
                <a:ext cx="947641" cy="386313"/>
              </a:xfrm>
              <a:custGeom>
                <a:avLst/>
                <a:gdLst/>
                <a:ahLst/>
                <a:cxnLst/>
                <a:rect l="l" t="t" r="r" b="b"/>
                <a:pathLst>
                  <a:path w="947641" h="386313">
                    <a:moveTo>
                      <a:pt x="109736" y="0"/>
                    </a:moveTo>
                    <a:lnTo>
                      <a:pt x="837905" y="0"/>
                    </a:lnTo>
                    <a:cubicBezTo>
                      <a:pt x="898511" y="0"/>
                      <a:pt x="947641" y="49130"/>
                      <a:pt x="947641" y="109736"/>
                    </a:cubicBezTo>
                    <a:lnTo>
                      <a:pt x="947641" y="276577"/>
                    </a:lnTo>
                    <a:cubicBezTo>
                      <a:pt x="947641" y="337182"/>
                      <a:pt x="898511" y="386313"/>
                      <a:pt x="837905" y="386313"/>
                    </a:cubicBezTo>
                    <a:lnTo>
                      <a:pt x="109736" y="386313"/>
                    </a:lnTo>
                    <a:cubicBezTo>
                      <a:pt x="49130" y="386313"/>
                      <a:pt x="0" y="337182"/>
                      <a:pt x="0" y="276577"/>
                    </a:cubicBezTo>
                    <a:lnTo>
                      <a:pt x="0" y="109736"/>
                    </a:lnTo>
                    <a:cubicBezTo>
                      <a:pt x="0" y="49130"/>
                      <a:pt x="49130" y="0"/>
                      <a:pt x="109736" y="0"/>
                    </a:cubicBezTo>
                    <a:close/>
                  </a:path>
                </a:pathLst>
              </a:custGeom>
              <a:solidFill>
                <a:srgbClr val="07163C"/>
              </a:solidFill>
              <a:ln w="38100" cap="rnd">
                <a:solidFill>
                  <a:srgbClr val="8AE34E"/>
                </a:solidFill>
                <a:prstDash val="solid"/>
                <a:round/>
              </a:ln>
            </p:spPr>
            <p:txBody>
              <a:bodyPr/>
              <a:lstStyle/>
              <a:p>
                <a:endParaRPr lang="en-CA"/>
              </a:p>
            </p:txBody>
          </p:sp>
          <p:sp>
            <p:nvSpPr>
              <p:cNvPr id="14" name="TextBox 14"/>
              <p:cNvSpPr txBox="1"/>
              <p:nvPr/>
            </p:nvSpPr>
            <p:spPr>
              <a:xfrm>
                <a:off x="0" y="-47625"/>
                <a:ext cx="947641" cy="433938"/>
              </a:xfrm>
              <a:prstGeom prst="rect">
                <a:avLst/>
              </a:prstGeom>
            </p:spPr>
            <p:txBody>
              <a:bodyPr lIns="50800" tIns="50800" rIns="50800" bIns="50800" rtlCol="0" anchor="ctr"/>
              <a:lstStyle/>
              <a:p>
                <a:pPr algn="ctr">
                  <a:lnSpc>
                    <a:spcPts val="2102"/>
                  </a:lnSpc>
                </a:pPr>
                <a:endParaRPr/>
              </a:p>
            </p:txBody>
          </p:sp>
        </p:grpSp>
        <p:sp>
          <p:nvSpPr>
            <p:cNvPr id="15" name="TextBox 15"/>
            <p:cNvSpPr txBox="1"/>
            <p:nvPr/>
          </p:nvSpPr>
          <p:spPr>
            <a:xfrm>
              <a:off x="277299" y="427272"/>
              <a:ext cx="3984462" cy="948213"/>
            </a:xfrm>
            <a:prstGeom prst="rect">
              <a:avLst/>
            </a:prstGeom>
          </p:spPr>
          <p:txBody>
            <a:bodyPr lIns="0" tIns="0" rIns="0" bIns="0" rtlCol="0" anchor="t">
              <a:spAutoFit/>
            </a:bodyPr>
            <a:lstStyle/>
            <a:p>
              <a:pPr marL="0" lvl="0" indent="0" algn="ctr">
                <a:lnSpc>
                  <a:spcPts val="2814"/>
                </a:lnSpc>
                <a:spcBef>
                  <a:spcPct val="0"/>
                </a:spcBef>
              </a:pPr>
              <a:r>
                <a:rPr lang="en-US" sz="2165" b="1" dirty="0">
                  <a:solidFill>
                    <a:srgbClr val="8AE34E"/>
                  </a:solidFill>
                  <a:latin typeface="Poppins Bold"/>
                  <a:ea typeface="Poppins Bold"/>
                  <a:cs typeface="Poppins Bold"/>
                  <a:sym typeface="Poppins Bold"/>
                </a:rPr>
                <a:t>Neuropsychology/</a:t>
              </a:r>
            </a:p>
            <a:p>
              <a:pPr marL="0" lvl="0" indent="0" algn="ctr">
                <a:lnSpc>
                  <a:spcPts val="2814"/>
                </a:lnSpc>
                <a:spcBef>
                  <a:spcPct val="0"/>
                </a:spcBef>
              </a:pPr>
              <a:r>
                <a:rPr lang="en-US" sz="2165" b="1" dirty="0">
                  <a:solidFill>
                    <a:srgbClr val="8AE34E"/>
                  </a:solidFill>
                  <a:latin typeface="Poppins Bold"/>
                  <a:ea typeface="Poppins Bold"/>
                  <a:cs typeface="Poppins Bold"/>
                  <a:sym typeface="Poppins Bold"/>
                </a:rPr>
                <a:t>Psychiatry</a:t>
              </a:r>
            </a:p>
          </p:txBody>
        </p:sp>
      </p:grpSp>
      <p:sp>
        <p:nvSpPr>
          <p:cNvPr id="16" name="TextBox 16"/>
          <p:cNvSpPr txBox="1"/>
          <p:nvPr/>
        </p:nvSpPr>
        <p:spPr>
          <a:xfrm>
            <a:off x="576280" y="381000"/>
            <a:ext cx="16230600" cy="1163780"/>
          </a:xfrm>
          <a:prstGeom prst="rect">
            <a:avLst/>
          </a:prstGeom>
        </p:spPr>
        <p:txBody>
          <a:bodyPr lIns="0" tIns="0" rIns="0" bIns="0" rtlCol="0" anchor="t">
            <a:spAutoFit/>
          </a:bodyPr>
          <a:lstStyle/>
          <a:p>
            <a:pPr marL="0" lvl="0" indent="0" algn="l">
              <a:lnSpc>
                <a:spcPts val="9075"/>
              </a:lnSpc>
            </a:pPr>
            <a:r>
              <a:rPr lang="en-US" sz="7500" b="1" spc="45" dirty="0">
                <a:solidFill>
                  <a:srgbClr val="FFFFFF"/>
                </a:solidFill>
                <a:latin typeface="Poppins Bold"/>
                <a:ea typeface="Poppins Bold"/>
                <a:cs typeface="Poppins Bold"/>
                <a:sym typeface="Poppins Bold"/>
              </a:rPr>
              <a:t>Build Damages: Future Care</a:t>
            </a:r>
          </a:p>
        </p:txBody>
      </p:sp>
      <p:grpSp>
        <p:nvGrpSpPr>
          <p:cNvPr id="17" name="Group 17"/>
          <p:cNvGrpSpPr/>
          <p:nvPr/>
        </p:nvGrpSpPr>
        <p:grpSpPr>
          <a:xfrm>
            <a:off x="802047" y="1983356"/>
            <a:ext cx="3407725" cy="2173084"/>
            <a:chOff x="0" y="0"/>
            <a:chExt cx="4543633" cy="2897445"/>
          </a:xfrm>
        </p:grpSpPr>
        <p:grpSp>
          <p:nvGrpSpPr>
            <p:cNvPr id="18" name="Group 18"/>
            <p:cNvGrpSpPr/>
            <p:nvPr/>
          </p:nvGrpSpPr>
          <p:grpSpPr>
            <a:xfrm>
              <a:off x="0" y="0"/>
              <a:ext cx="4543633" cy="2897445"/>
              <a:chOff x="0" y="0"/>
              <a:chExt cx="947641" cy="604304"/>
            </a:xfrm>
          </p:grpSpPr>
          <p:sp>
            <p:nvSpPr>
              <p:cNvPr id="19" name="Freeform 19"/>
              <p:cNvSpPr/>
              <p:nvPr/>
            </p:nvSpPr>
            <p:spPr>
              <a:xfrm>
                <a:off x="0" y="0"/>
                <a:ext cx="947641" cy="604304"/>
              </a:xfrm>
              <a:custGeom>
                <a:avLst/>
                <a:gdLst/>
                <a:ahLst/>
                <a:cxnLst/>
                <a:rect l="l" t="t" r="r" b="b"/>
                <a:pathLst>
                  <a:path w="947641" h="604304">
                    <a:moveTo>
                      <a:pt x="109736" y="0"/>
                    </a:moveTo>
                    <a:lnTo>
                      <a:pt x="837905" y="0"/>
                    </a:lnTo>
                    <a:cubicBezTo>
                      <a:pt x="898511" y="0"/>
                      <a:pt x="947641" y="49130"/>
                      <a:pt x="947641" y="109736"/>
                    </a:cubicBezTo>
                    <a:lnTo>
                      <a:pt x="947641" y="494569"/>
                    </a:lnTo>
                    <a:cubicBezTo>
                      <a:pt x="947641" y="523672"/>
                      <a:pt x="936080" y="551584"/>
                      <a:pt x="915500" y="572164"/>
                    </a:cubicBezTo>
                    <a:cubicBezTo>
                      <a:pt x="894921" y="592743"/>
                      <a:pt x="867009" y="604304"/>
                      <a:pt x="837905" y="604304"/>
                    </a:cubicBezTo>
                    <a:lnTo>
                      <a:pt x="109736" y="604304"/>
                    </a:lnTo>
                    <a:cubicBezTo>
                      <a:pt x="49130" y="604304"/>
                      <a:pt x="0" y="555174"/>
                      <a:pt x="0" y="494569"/>
                    </a:cubicBezTo>
                    <a:lnTo>
                      <a:pt x="0" y="109736"/>
                    </a:lnTo>
                    <a:cubicBezTo>
                      <a:pt x="0" y="49130"/>
                      <a:pt x="49130" y="0"/>
                      <a:pt x="109736" y="0"/>
                    </a:cubicBezTo>
                    <a:close/>
                  </a:path>
                </a:pathLst>
              </a:custGeom>
              <a:solidFill>
                <a:srgbClr val="07163C"/>
              </a:solidFill>
              <a:ln w="38100" cap="rnd">
                <a:solidFill>
                  <a:srgbClr val="8AE34E"/>
                </a:solidFill>
                <a:prstDash val="solid"/>
                <a:round/>
              </a:ln>
            </p:spPr>
            <p:txBody>
              <a:bodyPr/>
              <a:lstStyle/>
              <a:p>
                <a:endParaRPr lang="en-CA"/>
              </a:p>
            </p:txBody>
          </p:sp>
          <p:sp>
            <p:nvSpPr>
              <p:cNvPr id="20" name="TextBox 20"/>
              <p:cNvSpPr txBox="1"/>
              <p:nvPr/>
            </p:nvSpPr>
            <p:spPr>
              <a:xfrm>
                <a:off x="0" y="-47625"/>
                <a:ext cx="947641" cy="651929"/>
              </a:xfrm>
              <a:prstGeom prst="rect">
                <a:avLst/>
              </a:prstGeom>
            </p:spPr>
            <p:txBody>
              <a:bodyPr lIns="50800" tIns="50800" rIns="50800" bIns="50800" rtlCol="0" anchor="ctr"/>
              <a:lstStyle/>
              <a:p>
                <a:pPr algn="ctr">
                  <a:lnSpc>
                    <a:spcPts val="2102"/>
                  </a:lnSpc>
                </a:pPr>
                <a:endParaRPr/>
              </a:p>
            </p:txBody>
          </p:sp>
        </p:grpSp>
        <p:sp>
          <p:nvSpPr>
            <p:cNvPr id="21" name="TextBox 21"/>
            <p:cNvSpPr txBox="1"/>
            <p:nvPr/>
          </p:nvSpPr>
          <p:spPr>
            <a:xfrm>
              <a:off x="199592" y="884544"/>
              <a:ext cx="4144450" cy="1753491"/>
            </a:xfrm>
            <a:prstGeom prst="rect">
              <a:avLst/>
            </a:prstGeom>
          </p:spPr>
          <p:txBody>
            <a:bodyPr lIns="0" tIns="0" rIns="0" bIns="0" rtlCol="0" anchor="t">
              <a:spAutoFit/>
            </a:bodyPr>
            <a:lstStyle/>
            <a:p>
              <a:pPr marL="0" lvl="0" indent="0" algn="ctr">
                <a:lnSpc>
                  <a:spcPts val="2692"/>
                </a:lnSpc>
                <a:spcBef>
                  <a:spcPct val="0"/>
                </a:spcBef>
              </a:pPr>
              <a:r>
                <a:rPr lang="en-US" sz="1794" u="none">
                  <a:solidFill>
                    <a:srgbClr val="FFFFFF"/>
                  </a:solidFill>
                  <a:latin typeface="Poppins"/>
                  <a:ea typeface="Poppins"/>
                  <a:cs typeface="Poppins"/>
                  <a:sym typeface="Poppins"/>
                </a:rPr>
                <a:t>Nurse, PSW, Rehab Support,</a:t>
              </a:r>
            </a:p>
            <a:p>
              <a:pPr marL="0" lvl="0" indent="0" algn="ctr">
                <a:lnSpc>
                  <a:spcPts val="2692"/>
                </a:lnSpc>
                <a:spcBef>
                  <a:spcPct val="0"/>
                </a:spcBef>
              </a:pPr>
              <a:r>
                <a:rPr lang="en-US" sz="1794" u="none">
                  <a:solidFill>
                    <a:srgbClr val="FFFFFF"/>
                  </a:solidFill>
                  <a:latin typeface="Poppins"/>
                  <a:ea typeface="Poppins"/>
                  <a:cs typeface="Poppins"/>
                  <a:sym typeface="Poppins"/>
                </a:rPr>
                <a:t>Behavioural therapist, Recreational therapist, Educational Assistant</a:t>
              </a:r>
            </a:p>
          </p:txBody>
        </p:sp>
        <p:sp>
          <p:nvSpPr>
            <p:cNvPr id="22" name="TextBox 22"/>
            <p:cNvSpPr txBox="1"/>
            <p:nvPr/>
          </p:nvSpPr>
          <p:spPr>
            <a:xfrm>
              <a:off x="527331" y="211785"/>
              <a:ext cx="3488971" cy="480023"/>
            </a:xfrm>
            <a:prstGeom prst="rect">
              <a:avLst/>
            </a:prstGeom>
          </p:spPr>
          <p:txBody>
            <a:bodyPr lIns="0" tIns="0" rIns="0" bIns="0" rtlCol="0" anchor="t">
              <a:spAutoFit/>
            </a:bodyPr>
            <a:lstStyle/>
            <a:p>
              <a:pPr marL="0" lvl="0" indent="0" algn="ctr">
                <a:lnSpc>
                  <a:spcPts val="2817"/>
                </a:lnSpc>
                <a:spcBef>
                  <a:spcPct val="0"/>
                </a:spcBef>
              </a:pPr>
              <a:r>
                <a:rPr lang="en-US" sz="2167" b="1">
                  <a:solidFill>
                    <a:srgbClr val="8AE34E"/>
                  </a:solidFill>
                  <a:latin typeface="Poppins Bold"/>
                  <a:ea typeface="Poppins Bold"/>
                  <a:cs typeface="Poppins Bold"/>
                  <a:sym typeface="Poppins Bold"/>
                </a:rPr>
                <a:t>Attendant care</a:t>
              </a:r>
            </a:p>
          </p:txBody>
        </p:sp>
      </p:grpSp>
      <p:grpSp>
        <p:nvGrpSpPr>
          <p:cNvPr id="23" name="Group 23"/>
          <p:cNvGrpSpPr/>
          <p:nvPr/>
        </p:nvGrpSpPr>
        <p:grpSpPr>
          <a:xfrm>
            <a:off x="803761" y="4386331"/>
            <a:ext cx="3404295" cy="1387786"/>
            <a:chOff x="0" y="0"/>
            <a:chExt cx="4539060" cy="1850381"/>
          </a:xfrm>
        </p:grpSpPr>
        <p:grpSp>
          <p:nvGrpSpPr>
            <p:cNvPr id="24" name="Group 24"/>
            <p:cNvGrpSpPr/>
            <p:nvPr/>
          </p:nvGrpSpPr>
          <p:grpSpPr>
            <a:xfrm>
              <a:off x="0" y="0"/>
              <a:ext cx="4539060" cy="1850381"/>
              <a:chOff x="0" y="0"/>
              <a:chExt cx="947641" cy="386313"/>
            </a:xfrm>
          </p:grpSpPr>
          <p:sp>
            <p:nvSpPr>
              <p:cNvPr id="25" name="Freeform 25"/>
              <p:cNvSpPr/>
              <p:nvPr/>
            </p:nvSpPr>
            <p:spPr>
              <a:xfrm>
                <a:off x="0" y="0"/>
                <a:ext cx="947641" cy="386313"/>
              </a:xfrm>
              <a:custGeom>
                <a:avLst/>
                <a:gdLst/>
                <a:ahLst/>
                <a:cxnLst/>
                <a:rect l="l" t="t" r="r" b="b"/>
                <a:pathLst>
                  <a:path w="947641" h="386313">
                    <a:moveTo>
                      <a:pt x="109736" y="0"/>
                    </a:moveTo>
                    <a:lnTo>
                      <a:pt x="837905" y="0"/>
                    </a:lnTo>
                    <a:cubicBezTo>
                      <a:pt x="898511" y="0"/>
                      <a:pt x="947641" y="49130"/>
                      <a:pt x="947641" y="109736"/>
                    </a:cubicBezTo>
                    <a:lnTo>
                      <a:pt x="947641" y="276577"/>
                    </a:lnTo>
                    <a:cubicBezTo>
                      <a:pt x="947641" y="337182"/>
                      <a:pt x="898511" y="386313"/>
                      <a:pt x="837905" y="386313"/>
                    </a:cubicBezTo>
                    <a:lnTo>
                      <a:pt x="109736" y="386313"/>
                    </a:lnTo>
                    <a:cubicBezTo>
                      <a:pt x="49130" y="386313"/>
                      <a:pt x="0" y="337182"/>
                      <a:pt x="0" y="276577"/>
                    </a:cubicBezTo>
                    <a:lnTo>
                      <a:pt x="0" y="109736"/>
                    </a:lnTo>
                    <a:cubicBezTo>
                      <a:pt x="0" y="49130"/>
                      <a:pt x="49130" y="0"/>
                      <a:pt x="109736" y="0"/>
                    </a:cubicBezTo>
                    <a:close/>
                  </a:path>
                </a:pathLst>
              </a:custGeom>
              <a:solidFill>
                <a:srgbClr val="07163C"/>
              </a:solidFill>
              <a:ln w="38100" cap="rnd">
                <a:solidFill>
                  <a:srgbClr val="8AE34E"/>
                </a:solidFill>
                <a:prstDash val="solid"/>
                <a:round/>
              </a:ln>
            </p:spPr>
            <p:txBody>
              <a:bodyPr/>
              <a:lstStyle/>
              <a:p>
                <a:endParaRPr lang="en-CA"/>
              </a:p>
            </p:txBody>
          </p:sp>
          <p:sp>
            <p:nvSpPr>
              <p:cNvPr id="26" name="TextBox 26"/>
              <p:cNvSpPr txBox="1"/>
              <p:nvPr/>
            </p:nvSpPr>
            <p:spPr>
              <a:xfrm>
                <a:off x="0" y="-47625"/>
                <a:ext cx="947641" cy="433938"/>
              </a:xfrm>
              <a:prstGeom prst="rect">
                <a:avLst/>
              </a:prstGeom>
            </p:spPr>
            <p:txBody>
              <a:bodyPr lIns="50800" tIns="50800" rIns="50800" bIns="50800" rtlCol="0" anchor="ctr"/>
              <a:lstStyle/>
              <a:p>
                <a:pPr algn="ctr">
                  <a:lnSpc>
                    <a:spcPts val="2102"/>
                  </a:lnSpc>
                </a:pPr>
                <a:endParaRPr/>
              </a:p>
            </p:txBody>
          </p:sp>
        </p:grpSp>
        <p:sp>
          <p:nvSpPr>
            <p:cNvPr id="27" name="TextBox 27"/>
            <p:cNvSpPr txBox="1"/>
            <p:nvPr/>
          </p:nvSpPr>
          <p:spPr>
            <a:xfrm>
              <a:off x="483089" y="192959"/>
              <a:ext cx="3572882" cy="1416838"/>
            </a:xfrm>
            <a:prstGeom prst="rect">
              <a:avLst/>
            </a:prstGeom>
          </p:spPr>
          <p:txBody>
            <a:bodyPr lIns="0" tIns="0" rIns="0" bIns="0" rtlCol="0" anchor="t">
              <a:spAutoFit/>
            </a:bodyPr>
            <a:lstStyle/>
            <a:p>
              <a:pPr marL="0" lvl="0" indent="0" algn="ctr">
                <a:lnSpc>
                  <a:spcPts val="2814"/>
                </a:lnSpc>
                <a:spcBef>
                  <a:spcPct val="0"/>
                </a:spcBef>
              </a:pPr>
              <a:r>
                <a:rPr lang="en-US" sz="2165" b="1">
                  <a:solidFill>
                    <a:srgbClr val="8AE34E"/>
                  </a:solidFill>
                  <a:latin typeface="Poppins Bold"/>
                  <a:ea typeface="Poppins Bold"/>
                  <a:cs typeface="Poppins Bold"/>
                  <a:sym typeface="Poppins Bold"/>
                </a:rPr>
                <a:t>Vocational/ Psychological-Vocational</a:t>
              </a:r>
            </a:p>
          </p:txBody>
        </p:sp>
      </p:grpSp>
      <p:grpSp>
        <p:nvGrpSpPr>
          <p:cNvPr id="28" name="Group 28"/>
          <p:cNvGrpSpPr/>
          <p:nvPr/>
        </p:nvGrpSpPr>
        <p:grpSpPr>
          <a:xfrm>
            <a:off x="4820419" y="4386331"/>
            <a:ext cx="3404295" cy="1387786"/>
            <a:chOff x="0" y="0"/>
            <a:chExt cx="4539060" cy="1850381"/>
          </a:xfrm>
        </p:grpSpPr>
        <p:grpSp>
          <p:nvGrpSpPr>
            <p:cNvPr id="29" name="Group 29"/>
            <p:cNvGrpSpPr/>
            <p:nvPr/>
          </p:nvGrpSpPr>
          <p:grpSpPr>
            <a:xfrm>
              <a:off x="0" y="0"/>
              <a:ext cx="4539060" cy="1850381"/>
              <a:chOff x="0" y="0"/>
              <a:chExt cx="947641" cy="386313"/>
            </a:xfrm>
          </p:grpSpPr>
          <p:sp>
            <p:nvSpPr>
              <p:cNvPr id="30" name="Freeform 30"/>
              <p:cNvSpPr/>
              <p:nvPr/>
            </p:nvSpPr>
            <p:spPr>
              <a:xfrm>
                <a:off x="0" y="0"/>
                <a:ext cx="947641" cy="386313"/>
              </a:xfrm>
              <a:custGeom>
                <a:avLst/>
                <a:gdLst/>
                <a:ahLst/>
                <a:cxnLst/>
                <a:rect l="l" t="t" r="r" b="b"/>
                <a:pathLst>
                  <a:path w="947641" h="386313">
                    <a:moveTo>
                      <a:pt x="109736" y="0"/>
                    </a:moveTo>
                    <a:lnTo>
                      <a:pt x="837905" y="0"/>
                    </a:lnTo>
                    <a:cubicBezTo>
                      <a:pt x="898511" y="0"/>
                      <a:pt x="947641" y="49130"/>
                      <a:pt x="947641" y="109736"/>
                    </a:cubicBezTo>
                    <a:lnTo>
                      <a:pt x="947641" y="276577"/>
                    </a:lnTo>
                    <a:cubicBezTo>
                      <a:pt x="947641" y="337182"/>
                      <a:pt x="898511" y="386313"/>
                      <a:pt x="837905" y="386313"/>
                    </a:cubicBezTo>
                    <a:lnTo>
                      <a:pt x="109736" y="386313"/>
                    </a:lnTo>
                    <a:cubicBezTo>
                      <a:pt x="49130" y="386313"/>
                      <a:pt x="0" y="337182"/>
                      <a:pt x="0" y="276577"/>
                    </a:cubicBezTo>
                    <a:lnTo>
                      <a:pt x="0" y="109736"/>
                    </a:lnTo>
                    <a:cubicBezTo>
                      <a:pt x="0" y="49130"/>
                      <a:pt x="49130" y="0"/>
                      <a:pt x="109736" y="0"/>
                    </a:cubicBezTo>
                    <a:close/>
                  </a:path>
                </a:pathLst>
              </a:custGeom>
              <a:solidFill>
                <a:srgbClr val="07163C"/>
              </a:solidFill>
              <a:ln w="38100" cap="rnd">
                <a:solidFill>
                  <a:srgbClr val="8AE34E"/>
                </a:solidFill>
                <a:prstDash val="solid"/>
                <a:round/>
              </a:ln>
            </p:spPr>
            <p:txBody>
              <a:bodyPr/>
              <a:lstStyle/>
              <a:p>
                <a:endParaRPr lang="en-CA"/>
              </a:p>
            </p:txBody>
          </p:sp>
          <p:sp>
            <p:nvSpPr>
              <p:cNvPr id="31" name="TextBox 31"/>
              <p:cNvSpPr txBox="1"/>
              <p:nvPr/>
            </p:nvSpPr>
            <p:spPr>
              <a:xfrm>
                <a:off x="0" y="-47625"/>
                <a:ext cx="947641" cy="433938"/>
              </a:xfrm>
              <a:prstGeom prst="rect">
                <a:avLst/>
              </a:prstGeom>
            </p:spPr>
            <p:txBody>
              <a:bodyPr lIns="50800" tIns="50800" rIns="50800" bIns="50800" rtlCol="0" anchor="ctr"/>
              <a:lstStyle/>
              <a:p>
                <a:pPr algn="ctr">
                  <a:lnSpc>
                    <a:spcPts val="2102"/>
                  </a:lnSpc>
                </a:pPr>
                <a:endParaRPr/>
              </a:p>
            </p:txBody>
          </p:sp>
        </p:grpSp>
        <p:sp>
          <p:nvSpPr>
            <p:cNvPr id="32" name="TextBox 32"/>
            <p:cNvSpPr txBox="1"/>
            <p:nvPr/>
          </p:nvSpPr>
          <p:spPr>
            <a:xfrm>
              <a:off x="335245" y="427272"/>
              <a:ext cx="3868570" cy="948213"/>
            </a:xfrm>
            <a:prstGeom prst="rect">
              <a:avLst/>
            </a:prstGeom>
          </p:spPr>
          <p:txBody>
            <a:bodyPr lIns="0" tIns="0" rIns="0" bIns="0" rtlCol="0" anchor="t">
              <a:spAutoFit/>
            </a:bodyPr>
            <a:lstStyle/>
            <a:p>
              <a:pPr marL="0" lvl="0" indent="0" algn="ctr">
                <a:lnSpc>
                  <a:spcPts val="2814"/>
                </a:lnSpc>
                <a:spcBef>
                  <a:spcPct val="0"/>
                </a:spcBef>
              </a:pPr>
              <a:r>
                <a:rPr lang="en-US" sz="2165" b="1">
                  <a:solidFill>
                    <a:srgbClr val="8AE34E"/>
                  </a:solidFill>
                  <a:latin typeface="Poppins Bold"/>
                  <a:ea typeface="Poppins Bold"/>
                  <a:cs typeface="Poppins Bold"/>
                  <a:sym typeface="Poppins Bold"/>
                </a:rPr>
                <a:t>Speech Language therapy</a:t>
              </a:r>
            </a:p>
          </p:txBody>
        </p:sp>
      </p:grpSp>
      <p:grpSp>
        <p:nvGrpSpPr>
          <p:cNvPr id="33" name="Group 33"/>
          <p:cNvGrpSpPr/>
          <p:nvPr/>
        </p:nvGrpSpPr>
        <p:grpSpPr>
          <a:xfrm>
            <a:off x="8959120" y="4363801"/>
            <a:ext cx="3404295" cy="1387786"/>
            <a:chOff x="0" y="0"/>
            <a:chExt cx="4539060" cy="1850381"/>
          </a:xfrm>
        </p:grpSpPr>
        <p:grpSp>
          <p:nvGrpSpPr>
            <p:cNvPr id="34" name="Group 34"/>
            <p:cNvGrpSpPr/>
            <p:nvPr/>
          </p:nvGrpSpPr>
          <p:grpSpPr>
            <a:xfrm>
              <a:off x="0" y="0"/>
              <a:ext cx="4539060" cy="1850381"/>
              <a:chOff x="0" y="0"/>
              <a:chExt cx="947641" cy="386313"/>
            </a:xfrm>
          </p:grpSpPr>
          <p:sp>
            <p:nvSpPr>
              <p:cNvPr id="35" name="Freeform 35"/>
              <p:cNvSpPr/>
              <p:nvPr/>
            </p:nvSpPr>
            <p:spPr>
              <a:xfrm>
                <a:off x="0" y="0"/>
                <a:ext cx="947641" cy="386313"/>
              </a:xfrm>
              <a:custGeom>
                <a:avLst/>
                <a:gdLst/>
                <a:ahLst/>
                <a:cxnLst/>
                <a:rect l="l" t="t" r="r" b="b"/>
                <a:pathLst>
                  <a:path w="947641" h="386313">
                    <a:moveTo>
                      <a:pt x="109736" y="0"/>
                    </a:moveTo>
                    <a:lnTo>
                      <a:pt x="837905" y="0"/>
                    </a:lnTo>
                    <a:cubicBezTo>
                      <a:pt x="898511" y="0"/>
                      <a:pt x="947641" y="49130"/>
                      <a:pt x="947641" y="109736"/>
                    </a:cubicBezTo>
                    <a:lnTo>
                      <a:pt x="947641" y="276577"/>
                    </a:lnTo>
                    <a:cubicBezTo>
                      <a:pt x="947641" y="337182"/>
                      <a:pt x="898511" y="386313"/>
                      <a:pt x="837905" y="386313"/>
                    </a:cubicBezTo>
                    <a:lnTo>
                      <a:pt x="109736" y="386313"/>
                    </a:lnTo>
                    <a:cubicBezTo>
                      <a:pt x="49130" y="386313"/>
                      <a:pt x="0" y="337182"/>
                      <a:pt x="0" y="276577"/>
                    </a:cubicBezTo>
                    <a:lnTo>
                      <a:pt x="0" y="109736"/>
                    </a:lnTo>
                    <a:cubicBezTo>
                      <a:pt x="0" y="49130"/>
                      <a:pt x="49130" y="0"/>
                      <a:pt x="109736" y="0"/>
                    </a:cubicBezTo>
                    <a:close/>
                  </a:path>
                </a:pathLst>
              </a:custGeom>
              <a:solidFill>
                <a:srgbClr val="07163C"/>
              </a:solidFill>
              <a:ln w="38100" cap="rnd">
                <a:solidFill>
                  <a:srgbClr val="8AE34E"/>
                </a:solidFill>
                <a:prstDash val="solid"/>
                <a:round/>
              </a:ln>
            </p:spPr>
            <p:txBody>
              <a:bodyPr/>
              <a:lstStyle/>
              <a:p>
                <a:endParaRPr lang="en-CA"/>
              </a:p>
            </p:txBody>
          </p:sp>
          <p:sp>
            <p:nvSpPr>
              <p:cNvPr id="36" name="TextBox 36"/>
              <p:cNvSpPr txBox="1"/>
              <p:nvPr/>
            </p:nvSpPr>
            <p:spPr>
              <a:xfrm>
                <a:off x="0" y="-47625"/>
                <a:ext cx="947641" cy="433938"/>
              </a:xfrm>
              <a:prstGeom prst="rect">
                <a:avLst/>
              </a:prstGeom>
            </p:spPr>
            <p:txBody>
              <a:bodyPr lIns="50800" tIns="50800" rIns="50800" bIns="50800" rtlCol="0" anchor="ctr"/>
              <a:lstStyle/>
              <a:p>
                <a:pPr algn="ctr">
                  <a:lnSpc>
                    <a:spcPts val="2102"/>
                  </a:lnSpc>
                </a:pPr>
                <a:endParaRPr/>
              </a:p>
            </p:txBody>
          </p:sp>
        </p:grpSp>
        <p:sp>
          <p:nvSpPr>
            <p:cNvPr id="37" name="TextBox 37"/>
            <p:cNvSpPr txBox="1"/>
            <p:nvPr/>
          </p:nvSpPr>
          <p:spPr>
            <a:xfrm>
              <a:off x="526801" y="427272"/>
              <a:ext cx="3485459" cy="948213"/>
            </a:xfrm>
            <a:prstGeom prst="rect">
              <a:avLst/>
            </a:prstGeom>
          </p:spPr>
          <p:txBody>
            <a:bodyPr lIns="0" tIns="0" rIns="0" bIns="0" rtlCol="0" anchor="t">
              <a:spAutoFit/>
            </a:bodyPr>
            <a:lstStyle/>
            <a:p>
              <a:pPr marL="0" lvl="0" indent="0" algn="ctr">
                <a:lnSpc>
                  <a:spcPts val="2814"/>
                </a:lnSpc>
                <a:spcBef>
                  <a:spcPct val="0"/>
                </a:spcBef>
              </a:pPr>
              <a:r>
                <a:rPr lang="en-US" sz="2165" b="1">
                  <a:solidFill>
                    <a:srgbClr val="8AE34E"/>
                  </a:solidFill>
                  <a:latin typeface="Poppins Bold"/>
                  <a:ea typeface="Poppins Bold"/>
                  <a:cs typeface="Poppins Bold"/>
                  <a:sym typeface="Poppins Bold"/>
                </a:rPr>
                <a:t>Psychological Therapy </a:t>
              </a:r>
            </a:p>
          </p:txBody>
        </p:sp>
      </p:grpSp>
      <p:grpSp>
        <p:nvGrpSpPr>
          <p:cNvPr id="38" name="Group 38"/>
          <p:cNvGrpSpPr/>
          <p:nvPr/>
        </p:nvGrpSpPr>
        <p:grpSpPr>
          <a:xfrm>
            <a:off x="803761" y="6266379"/>
            <a:ext cx="3404295" cy="1387786"/>
            <a:chOff x="0" y="0"/>
            <a:chExt cx="4539060" cy="1850381"/>
          </a:xfrm>
        </p:grpSpPr>
        <p:grpSp>
          <p:nvGrpSpPr>
            <p:cNvPr id="39" name="Group 39"/>
            <p:cNvGrpSpPr/>
            <p:nvPr/>
          </p:nvGrpSpPr>
          <p:grpSpPr>
            <a:xfrm>
              <a:off x="0" y="0"/>
              <a:ext cx="4539060" cy="1850381"/>
              <a:chOff x="0" y="0"/>
              <a:chExt cx="947641" cy="386313"/>
            </a:xfrm>
          </p:grpSpPr>
          <p:sp>
            <p:nvSpPr>
              <p:cNvPr id="40" name="Freeform 40"/>
              <p:cNvSpPr/>
              <p:nvPr/>
            </p:nvSpPr>
            <p:spPr>
              <a:xfrm>
                <a:off x="0" y="0"/>
                <a:ext cx="947641" cy="386313"/>
              </a:xfrm>
              <a:custGeom>
                <a:avLst/>
                <a:gdLst/>
                <a:ahLst/>
                <a:cxnLst/>
                <a:rect l="l" t="t" r="r" b="b"/>
                <a:pathLst>
                  <a:path w="947641" h="386313">
                    <a:moveTo>
                      <a:pt x="109736" y="0"/>
                    </a:moveTo>
                    <a:lnTo>
                      <a:pt x="837905" y="0"/>
                    </a:lnTo>
                    <a:cubicBezTo>
                      <a:pt x="898511" y="0"/>
                      <a:pt x="947641" y="49130"/>
                      <a:pt x="947641" y="109736"/>
                    </a:cubicBezTo>
                    <a:lnTo>
                      <a:pt x="947641" y="276577"/>
                    </a:lnTo>
                    <a:cubicBezTo>
                      <a:pt x="947641" y="337182"/>
                      <a:pt x="898511" y="386313"/>
                      <a:pt x="837905" y="386313"/>
                    </a:cubicBezTo>
                    <a:lnTo>
                      <a:pt x="109736" y="386313"/>
                    </a:lnTo>
                    <a:cubicBezTo>
                      <a:pt x="49130" y="386313"/>
                      <a:pt x="0" y="337182"/>
                      <a:pt x="0" y="276577"/>
                    </a:cubicBezTo>
                    <a:lnTo>
                      <a:pt x="0" y="109736"/>
                    </a:lnTo>
                    <a:cubicBezTo>
                      <a:pt x="0" y="49130"/>
                      <a:pt x="49130" y="0"/>
                      <a:pt x="109736" y="0"/>
                    </a:cubicBezTo>
                    <a:close/>
                  </a:path>
                </a:pathLst>
              </a:custGeom>
              <a:solidFill>
                <a:srgbClr val="07163C"/>
              </a:solidFill>
              <a:ln w="38100" cap="rnd">
                <a:solidFill>
                  <a:srgbClr val="8AE34E"/>
                </a:solidFill>
                <a:prstDash val="solid"/>
                <a:round/>
              </a:ln>
            </p:spPr>
            <p:txBody>
              <a:bodyPr/>
              <a:lstStyle/>
              <a:p>
                <a:endParaRPr lang="en-CA"/>
              </a:p>
            </p:txBody>
          </p:sp>
          <p:sp>
            <p:nvSpPr>
              <p:cNvPr id="41" name="TextBox 41"/>
              <p:cNvSpPr txBox="1"/>
              <p:nvPr/>
            </p:nvSpPr>
            <p:spPr>
              <a:xfrm>
                <a:off x="0" y="-47625"/>
                <a:ext cx="947641" cy="433938"/>
              </a:xfrm>
              <a:prstGeom prst="rect">
                <a:avLst/>
              </a:prstGeom>
            </p:spPr>
            <p:txBody>
              <a:bodyPr lIns="50800" tIns="50800" rIns="50800" bIns="50800" rtlCol="0" anchor="ctr"/>
              <a:lstStyle/>
              <a:p>
                <a:pPr algn="ctr">
                  <a:lnSpc>
                    <a:spcPts val="2102"/>
                  </a:lnSpc>
                </a:pPr>
                <a:endParaRPr/>
              </a:p>
            </p:txBody>
          </p:sp>
        </p:grpSp>
        <p:sp>
          <p:nvSpPr>
            <p:cNvPr id="42" name="TextBox 42"/>
            <p:cNvSpPr txBox="1"/>
            <p:nvPr/>
          </p:nvSpPr>
          <p:spPr>
            <a:xfrm>
              <a:off x="526801" y="661584"/>
              <a:ext cx="3485459" cy="479588"/>
            </a:xfrm>
            <a:prstGeom prst="rect">
              <a:avLst/>
            </a:prstGeom>
          </p:spPr>
          <p:txBody>
            <a:bodyPr lIns="0" tIns="0" rIns="0" bIns="0" rtlCol="0" anchor="t">
              <a:spAutoFit/>
            </a:bodyPr>
            <a:lstStyle/>
            <a:p>
              <a:pPr marL="0" lvl="0" indent="0" algn="ctr">
                <a:lnSpc>
                  <a:spcPts val="2814"/>
                </a:lnSpc>
                <a:spcBef>
                  <a:spcPct val="0"/>
                </a:spcBef>
              </a:pPr>
              <a:r>
                <a:rPr lang="en-US" sz="2165" b="1">
                  <a:solidFill>
                    <a:srgbClr val="8AE34E"/>
                  </a:solidFill>
                  <a:latin typeface="Poppins Bold"/>
                  <a:ea typeface="Poppins Bold"/>
                  <a:cs typeface="Poppins Bold"/>
                  <a:sym typeface="Poppins Bold"/>
                </a:rPr>
                <a:t>Physiotherapy</a:t>
              </a:r>
            </a:p>
          </p:txBody>
        </p:sp>
      </p:grpSp>
      <p:grpSp>
        <p:nvGrpSpPr>
          <p:cNvPr id="43" name="Group 43"/>
          <p:cNvGrpSpPr/>
          <p:nvPr/>
        </p:nvGrpSpPr>
        <p:grpSpPr>
          <a:xfrm>
            <a:off x="4820419" y="6266379"/>
            <a:ext cx="3404295" cy="1387786"/>
            <a:chOff x="0" y="0"/>
            <a:chExt cx="4539060" cy="1850381"/>
          </a:xfrm>
        </p:grpSpPr>
        <p:grpSp>
          <p:nvGrpSpPr>
            <p:cNvPr id="44" name="Group 44"/>
            <p:cNvGrpSpPr/>
            <p:nvPr/>
          </p:nvGrpSpPr>
          <p:grpSpPr>
            <a:xfrm>
              <a:off x="0" y="0"/>
              <a:ext cx="4539060" cy="1850381"/>
              <a:chOff x="0" y="0"/>
              <a:chExt cx="947641" cy="386313"/>
            </a:xfrm>
          </p:grpSpPr>
          <p:sp>
            <p:nvSpPr>
              <p:cNvPr id="45" name="Freeform 45"/>
              <p:cNvSpPr/>
              <p:nvPr/>
            </p:nvSpPr>
            <p:spPr>
              <a:xfrm>
                <a:off x="0" y="0"/>
                <a:ext cx="947641" cy="386313"/>
              </a:xfrm>
              <a:custGeom>
                <a:avLst/>
                <a:gdLst/>
                <a:ahLst/>
                <a:cxnLst/>
                <a:rect l="l" t="t" r="r" b="b"/>
                <a:pathLst>
                  <a:path w="947641" h="386313">
                    <a:moveTo>
                      <a:pt x="109736" y="0"/>
                    </a:moveTo>
                    <a:lnTo>
                      <a:pt x="837905" y="0"/>
                    </a:lnTo>
                    <a:cubicBezTo>
                      <a:pt x="898511" y="0"/>
                      <a:pt x="947641" y="49130"/>
                      <a:pt x="947641" y="109736"/>
                    </a:cubicBezTo>
                    <a:lnTo>
                      <a:pt x="947641" y="276577"/>
                    </a:lnTo>
                    <a:cubicBezTo>
                      <a:pt x="947641" y="337182"/>
                      <a:pt x="898511" y="386313"/>
                      <a:pt x="837905" y="386313"/>
                    </a:cubicBezTo>
                    <a:lnTo>
                      <a:pt x="109736" y="386313"/>
                    </a:lnTo>
                    <a:cubicBezTo>
                      <a:pt x="49130" y="386313"/>
                      <a:pt x="0" y="337182"/>
                      <a:pt x="0" y="276577"/>
                    </a:cubicBezTo>
                    <a:lnTo>
                      <a:pt x="0" y="109736"/>
                    </a:lnTo>
                    <a:cubicBezTo>
                      <a:pt x="0" y="49130"/>
                      <a:pt x="49130" y="0"/>
                      <a:pt x="109736" y="0"/>
                    </a:cubicBezTo>
                    <a:close/>
                  </a:path>
                </a:pathLst>
              </a:custGeom>
              <a:solidFill>
                <a:srgbClr val="07163C"/>
              </a:solidFill>
              <a:ln w="38100" cap="rnd">
                <a:solidFill>
                  <a:srgbClr val="8AE34E"/>
                </a:solidFill>
                <a:prstDash val="solid"/>
                <a:round/>
              </a:ln>
            </p:spPr>
            <p:txBody>
              <a:bodyPr/>
              <a:lstStyle/>
              <a:p>
                <a:endParaRPr lang="en-CA"/>
              </a:p>
            </p:txBody>
          </p:sp>
          <p:sp>
            <p:nvSpPr>
              <p:cNvPr id="46" name="TextBox 46"/>
              <p:cNvSpPr txBox="1"/>
              <p:nvPr/>
            </p:nvSpPr>
            <p:spPr>
              <a:xfrm>
                <a:off x="0" y="-47625"/>
                <a:ext cx="947641" cy="433938"/>
              </a:xfrm>
              <a:prstGeom prst="rect">
                <a:avLst/>
              </a:prstGeom>
            </p:spPr>
            <p:txBody>
              <a:bodyPr lIns="50800" tIns="50800" rIns="50800" bIns="50800" rtlCol="0" anchor="ctr"/>
              <a:lstStyle/>
              <a:p>
                <a:pPr algn="ctr">
                  <a:lnSpc>
                    <a:spcPts val="2102"/>
                  </a:lnSpc>
                </a:pPr>
                <a:endParaRPr/>
              </a:p>
            </p:txBody>
          </p:sp>
        </p:grpSp>
        <p:sp>
          <p:nvSpPr>
            <p:cNvPr id="47" name="TextBox 47"/>
            <p:cNvSpPr txBox="1"/>
            <p:nvPr/>
          </p:nvSpPr>
          <p:spPr>
            <a:xfrm>
              <a:off x="526801" y="427272"/>
              <a:ext cx="3485459" cy="948213"/>
            </a:xfrm>
            <a:prstGeom prst="rect">
              <a:avLst/>
            </a:prstGeom>
          </p:spPr>
          <p:txBody>
            <a:bodyPr lIns="0" tIns="0" rIns="0" bIns="0" rtlCol="0" anchor="t">
              <a:spAutoFit/>
            </a:bodyPr>
            <a:lstStyle/>
            <a:p>
              <a:pPr marL="0" lvl="0" indent="0" algn="ctr">
                <a:lnSpc>
                  <a:spcPts val="2814"/>
                </a:lnSpc>
                <a:spcBef>
                  <a:spcPct val="0"/>
                </a:spcBef>
              </a:pPr>
              <a:r>
                <a:rPr lang="en-US" sz="2165" b="1">
                  <a:solidFill>
                    <a:srgbClr val="8AE34E"/>
                  </a:solidFill>
                  <a:latin typeface="Poppins Bold"/>
                  <a:ea typeface="Poppins Bold"/>
                  <a:cs typeface="Poppins Bold"/>
                  <a:sym typeface="Poppins Bold"/>
                </a:rPr>
                <a:t>Occupational Therapy</a:t>
              </a:r>
            </a:p>
          </p:txBody>
        </p:sp>
      </p:grpSp>
      <p:grpSp>
        <p:nvGrpSpPr>
          <p:cNvPr id="48" name="Group 48"/>
          <p:cNvGrpSpPr/>
          <p:nvPr/>
        </p:nvGrpSpPr>
        <p:grpSpPr>
          <a:xfrm>
            <a:off x="8835362" y="6266379"/>
            <a:ext cx="3404295" cy="1387786"/>
            <a:chOff x="0" y="0"/>
            <a:chExt cx="4539060" cy="1850381"/>
          </a:xfrm>
        </p:grpSpPr>
        <p:grpSp>
          <p:nvGrpSpPr>
            <p:cNvPr id="49" name="Group 49"/>
            <p:cNvGrpSpPr/>
            <p:nvPr/>
          </p:nvGrpSpPr>
          <p:grpSpPr>
            <a:xfrm>
              <a:off x="0" y="0"/>
              <a:ext cx="4539060" cy="1850381"/>
              <a:chOff x="0" y="0"/>
              <a:chExt cx="947641" cy="386313"/>
            </a:xfrm>
          </p:grpSpPr>
          <p:sp>
            <p:nvSpPr>
              <p:cNvPr id="50" name="Freeform 50"/>
              <p:cNvSpPr/>
              <p:nvPr/>
            </p:nvSpPr>
            <p:spPr>
              <a:xfrm>
                <a:off x="0" y="0"/>
                <a:ext cx="947641" cy="386313"/>
              </a:xfrm>
              <a:custGeom>
                <a:avLst/>
                <a:gdLst/>
                <a:ahLst/>
                <a:cxnLst/>
                <a:rect l="l" t="t" r="r" b="b"/>
                <a:pathLst>
                  <a:path w="947641" h="386313">
                    <a:moveTo>
                      <a:pt x="109736" y="0"/>
                    </a:moveTo>
                    <a:lnTo>
                      <a:pt x="837905" y="0"/>
                    </a:lnTo>
                    <a:cubicBezTo>
                      <a:pt x="898511" y="0"/>
                      <a:pt x="947641" y="49130"/>
                      <a:pt x="947641" y="109736"/>
                    </a:cubicBezTo>
                    <a:lnTo>
                      <a:pt x="947641" y="276577"/>
                    </a:lnTo>
                    <a:cubicBezTo>
                      <a:pt x="947641" y="337182"/>
                      <a:pt x="898511" y="386313"/>
                      <a:pt x="837905" y="386313"/>
                    </a:cubicBezTo>
                    <a:lnTo>
                      <a:pt x="109736" y="386313"/>
                    </a:lnTo>
                    <a:cubicBezTo>
                      <a:pt x="49130" y="386313"/>
                      <a:pt x="0" y="337182"/>
                      <a:pt x="0" y="276577"/>
                    </a:cubicBezTo>
                    <a:lnTo>
                      <a:pt x="0" y="109736"/>
                    </a:lnTo>
                    <a:cubicBezTo>
                      <a:pt x="0" y="49130"/>
                      <a:pt x="49130" y="0"/>
                      <a:pt x="109736" y="0"/>
                    </a:cubicBezTo>
                    <a:close/>
                  </a:path>
                </a:pathLst>
              </a:custGeom>
              <a:solidFill>
                <a:srgbClr val="07163C"/>
              </a:solidFill>
              <a:ln w="38100" cap="rnd">
                <a:solidFill>
                  <a:srgbClr val="8AE34E"/>
                </a:solidFill>
                <a:prstDash val="solid"/>
                <a:round/>
              </a:ln>
            </p:spPr>
            <p:txBody>
              <a:bodyPr/>
              <a:lstStyle/>
              <a:p>
                <a:endParaRPr lang="en-CA"/>
              </a:p>
            </p:txBody>
          </p:sp>
          <p:sp>
            <p:nvSpPr>
              <p:cNvPr id="51" name="TextBox 51"/>
              <p:cNvSpPr txBox="1"/>
              <p:nvPr/>
            </p:nvSpPr>
            <p:spPr>
              <a:xfrm>
                <a:off x="0" y="-47625"/>
                <a:ext cx="947641" cy="433938"/>
              </a:xfrm>
              <a:prstGeom prst="rect">
                <a:avLst/>
              </a:prstGeom>
            </p:spPr>
            <p:txBody>
              <a:bodyPr lIns="50800" tIns="50800" rIns="50800" bIns="50800" rtlCol="0" anchor="ctr"/>
              <a:lstStyle/>
              <a:p>
                <a:pPr algn="ctr">
                  <a:lnSpc>
                    <a:spcPts val="2102"/>
                  </a:lnSpc>
                </a:pPr>
                <a:endParaRPr/>
              </a:p>
            </p:txBody>
          </p:sp>
        </p:grpSp>
        <p:sp>
          <p:nvSpPr>
            <p:cNvPr id="52" name="TextBox 52"/>
            <p:cNvSpPr txBox="1"/>
            <p:nvPr/>
          </p:nvSpPr>
          <p:spPr>
            <a:xfrm>
              <a:off x="748746" y="192959"/>
              <a:ext cx="3041569" cy="1416838"/>
            </a:xfrm>
            <a:prstGeom prst="rect">
              <a:avLst/>
            </a:prstGeom>
          </p:spPr>
          <p:txBody>
            <a:bodyPr lIns="0" tIns="0" rIns="0" bIns="0" rtlCol="0" anchor="t">
              <a:spAutoFit/>
            </a:bodyPr>
            <a:lstStyle/>
            <a:p>
              <a:pPr marL="0" lvl="0" indent="0" algn="ctr">
                <a:lnSpc>
                  <a:spcPts val="2814"/>
                </a:lnSpc>
                <a:spcBef>
                  <a:spcPct val="0"/>
                </a:spcBef>
              </a:pPr>
              <a:r>
                <a:rPr lang="en-US" sz="2165" b="1" dirty="0">
                  <a:solidFill>
                    <a:srgbClr val="8AE34E"/>
                  </a:solidFill>
                  <a:latin typeface="Poppins Bold"/>
                  <a:ea typeface="Poppins Bold"/>
                  <a:cs typeface="Poppins Bold"/>
                  <a:sym typeface="Poppins Bold"/>
                </a:rPr>
                <a:t>Home Modifications/</a:t>
              </a:r>
            </a:p>
            <a:p>
              <a:pPr marL="0" lvl="0" indent="0" algn="ctr">
                <a:lnSpc>
                  <a:spcPts val="2814"/>
                </a:lnSpc>
                <a:spcBef>
                  <a:spcPct val="0"/>
                </a:spcBef>
              </a:pPr>
              <a:r>
                <a:rPr lang="en-US" sz="2165" b="1" dirty="0">
                  <a:solidFill>
                    <a:srgbClr val="8AE34E"/>
                  </a:solidFill>
                  <a:latin typeface="Poppins Bold"/>
                  <a:ea typeface="Poppins Bold"/>
                  <a:cs typeface="Poppins Bold"/>
                  <a:sym typeface="Poppins Bold"/>
                </a:rPr>
                <a:t>purchase</a:t>
              </a:r>
            </a:p>
          </p:txBody>
        </p:sp>
      </p:grpSp>
      <p:grpSp>
        <p:nvGrpSpPr>
          <p:cNvPr id="53" name="Group 53"/>
          <p:cNvGrpSpPr/>
          <p:nvPr/>
        </p:nvGrpSpPr>
        <p:grpSpPr>
          <a:xfrm>
            <a:off x="803761" y="8172605"/>
            <a:ext cx="3406010" cy="1387786"/>
            <a:chOff x="0" y="0"/>
            <a:chExt cx="4541347" cy="1850381"/>
          </a:xfrm>
        </p:grpSpPr>
        <p:grpSp>
          <p:nvGrpSpPr>
            <p:cNvPr id="54" name="Group 54"/>
            <p:cNvGrpSpPr/>
            <p:nvPr/>
          </p:nvGrpSpPr>
          <p:grpSpPr>
            <a:xfrm>
              <a:off x="0" y="0"/>
              <a:ext cx="4541347" cy="1850381"/>
              <a:chOff x="0" y="0"/>
              <a:chExt cx="948118" cy="386313"/>
            </a:xfrm>
          </p:grpSpPr>
          <p:sp>
            <p:nvSpPr>
              <p:cNvPr id="55" name="Freeform 55"/>
              <p:cNvSpPr/>
              <p:nvPr/>
            </p:nvSpPr>
            <p:spPr>
              <a:xfrm>
                <a:off x="0" y="0"/>
                <a:ext cx="948118" cy="386313"/>
              </a:xfrm>
              <a:custGeom>
                <a:avLst/>
                <a:gdLst/>
                <a:ahLst/>
                <a:cxnLst/>
                <a:rect l="l" t="t" r="r" b="b"/>
                <a:pathLst>
                  <a:path w="948118" h="386313">
                    <a:moveTo>
                      <a:pt x="109681" y="0"/>
                    </a:moveTo>
                    <a:lnTo>
                      <a:pt x="838438" y="0"/>
                    </a:lnTo>
                    <a:cubicBezTo>
                      <a:pt x="899013" y="0"/>
                      <a:pt x="948118" y="49106"/>
                      <a:pt x="948118" y="109681"/>
                    </a:cubicBezTo>
                    <a:lnTo>
                      <a:pt x="948118" y="276632"/>
                    </a:lnTo>
                    <a:cubicBezTo>
                      <a:pt x="948118" y="337207"/>
                      <a:pt x="899013" y="386313"/>
                      <a:pt x="838438" y="386313"/>
                    </a:cubicBezTo>
                    <a:lnTo>
                      <a:pt x="109681" y="386313"/>
                    </a:lnTo>
                    <a:cubicBezTo>
                      <a:pt x="49106" y="386313"/>
                      <a:pt x="0" y="337207"/>
                      <a:pt x="0" y="276632"/>
                    </a:cubicBezTo>
                    <a:lnTo>
                      <a:pt x="0" y="109681"/>
                    </a:lnTo>
                    <a:cubicBezTo>
                      <a:pt x="0" y="49106"/>
                      <a:pt x="49106" y="0"/>
                      <a:pt x="109681" y="0"/>
                    </a:cubicBezTo>
                    <a:close/>
                  </a:path>
                </a:pathLst>
              </a:custGeom>
              <a:solidFill>
                <a:srgbClr val="07163C"/>
              </a:solidFill>
              <a:ln w="38100" cap="rnd">
                <a:solidFill>
                  <a:srgbClr val="8AE34E"/>
                </a:solidFill>
                <a:prstDash val="solid"/>
                <a:round/>
              </a:ln>
            </p:spPr>
            <p:txBody>
              <a:bodyPr/>
              <a:lstStyle/>
              <a:p>
                <a:endParaRPr lang="en-CA"/>
              </a:p>
            </p:txBody>
          </p:sp>
          <p:sp>
            <p:nvSpPr>
              <p:cNvPr id="56" name="TextBox 56"/>
              <p:cNvSpPr txBox="1"/>
              <p:nvPr/>
            </p:nvSpPr>
            <p:spPr>
              <a:xfrm>
                <a:off x="0" y="-47625"/>
                <a:ext cx="948118" cy="433938"/>
              </a:xfrm>
              <a:prstGeom prst="rect">
                <a:avLst/>
              </a:prstGeom>
            </p:spPr>
            <p:txBody>
              <a:bodyPr lIns="50800" tIns="50800" rIns="50800" bIns="50800" rtlCol="0" anchor="ctr"/>
              <a:lstStyle/>
              <a:p>
                <a:pPr algn="ctr">
                  <a:lnSpc>
                    <a:spcPts val="2102"/>
                  </a:lnSpc>
                </a:pPr>
                <a:endParaRPr/>
              </a:p>
            </p:txBody>
          </p:sp>
        </p:grpSp>
        <p:sp>
          <p:nvSpPr>
            <p:cNvPr id="57" name="TextBox 57"/>
            <p:cNvSpPr txBox="1"/>
            <p:nvPr/>
          </p:nvSpPr>
          <p:spPr>
            <a:xfrm>
              <a:off x="527066" y="661584"/>
              <a:ext cx="3487215" cy="479588"/>
            </a:xfrm>
            <a:prstGeom prst="rect">
              <a:avLst/>
            </a:prstGeom>
          </p:spPr>
          <p:txBody>
            <a:bodyPr lIns="0" tIns="0" rIns="0" bIns="0" rtlCol="0" anchor="t">
              <a:spAutoFit/>
            </a:bodyPr>
            <a:lstStyle/>
            <a:p>
              <a:pPr marL="0" lvl="0" indent="0" algn="ctr">
                <a:lnSpc>
                  <a:spcPts val="2814"/>
                </a:lnSpc>
                <a:spcBef>
                  <a:spcPct val="0"/>
                </a:spcBef>
              </a:pPr>
              <a:r>
                <a:rPr lang="en-US" sz="2165" b="1">
                  <a:solidFill>
                    <a:srgbClr val="8AE34E"/>
                  </a:solidFill>
                  <a:latin typeface="Poppins Bold"/>
                  <a:ea typeface="Poppins Bold"/>
                  <a:cs typeface="Poppins Bold"/>
                  <a:sym typeface="Poppins Bold"/>
                </a:rPr>
                <a:t>Prosthetics</a:t>
              </a:r>
            </a:p>
          </p:txBody>
        </p:sp>
      </p:grpSp>
      <p:grpSp>
        <p:nvGrpSpPr>
          <p:cNvPr id="58" name="Group 58"/>
          <p:cNvGrpSpPr/>
          <p:nvPr/>
        </p:nvGrpSpPr>
        <p:grpSpPr>
          <a:xfrm>
            <a:off x="4820419" y="8172605"/>
            <a:ext cx="3404295" cy="1387786"/>
            <a:chOff x="0" y="0"/>
            <a:chExt cx="4539060" cy="1850381"/>
          </a:xfrm>
        </p:grpSpPr>
        <p:grpSp>
          <p:nvGrpSpPr>
            <p:cNvPr id="59" name="Group 59"/>
            <p:cNvGrpSpPr/>
            <p:nvPr/>
          </p:nvGrpSpPr>
          <p:grpSpPr>
            <a:xfrm>
              <a:off x="0" y="0"/>
              <a:ext cx="4539060" cy="1850381"/>
              <a:chOff x="0" y="0"/>
              <a:chExt cx="947641" cy="386313"/>
            </a:xfrm>
          </p:grpSpPr>
          <p:sp>
            <p:nvSpPr>
              <p:cNvPr id="60" name="Freeform 60"/>
              <p:cNvSpPr/>
              <p:nvPr/>
            </p:nvSpPr>
            <p:spPr>
              <a:xfrm>
                <a:off x="0" y="0"/>
                <a:ext cx="947641" cy="386313"/>
              </a:xfrm>
              <a:custGeom>
                <a:avLst/>
                <a:gdLst/>
                <a:ahLst/>
                <a:cxnLst/>
                <a:rect l="l" t="t" r="r" b="b"/>
                <a:pathLst>
                  <a:path w="947641" h="386313">
                    <a:moveTo>
                      <a:pt x="109736" y="0"/>
                    </a:moveTo>
                    <a:lnTo>
                      <a:pt x="837905" y="0"/>
                    </a:lnTo>
                    <a:cubicBezTo>
                      <a:pt x="898511" y="0"/>
                      <a:pt x="947641" y="49130"/>
                      <a:pt x="947641" y="109736"/>
                    </a:cubicBezTo>
                    <a:lnTo>
                      <a:pt x="947641" y="276577"/>
                    </a:lnTo>
                    <a:cubicBezTo>
                      <a:pt x="947641" y="337182"/>
                      <a:pt x="898511" y="386313"/>
                      <a:pt x="837905" y="386313"/>
                    </a:cubicBezTo>
                    <a:lnTo>
                      <a:pt x="109736" y="386313"/>
                    </a:lnTo>
                    <a:cubicBezTo>
                      <a:pt x="49130" y="386313"/>
                      <a:pt x="0" y="337182"/>
                      <a:pt x="0" y="276577"/>
                    </a:cubicBezTo>
                    <a:lnTo>
                      <a:pt x="0" y="109736"/>
                    </a:lnTo>
                    <a:cubicBezTo>
                      <a:pt x="0" y="49130"/>
                      <a:pt x="49130" y="0"/>
                      <a:pt x="109736" y="0"/>
                    </a:cubicBezTo>
                    <a:close/>
                  </a:path>
                </a:pathLst>
              </a:custGeom>
              <a:solidFill>
                <a:srgbClr val="07163C"/>
              </a:solidFill>
              <a:ln w="38100" cap="rnd">
                <a:solidFill>
                  <a:srgbClr val="8AE34E"/>
                </a:solidFill>
                <a:prstDash val="solid"/>
                <a:round/>
              </a:ln>
            </p:spPr>
            <p:txBody>
              <a:bodyPr/>
              <a:lstStyle/>
              <a:p>
                <a:endParaRPr lang="en-CA"/>
              </a:p>
            </p:txBody>
          </p:sp>
          <p:sp>
            <p:nvSpPr>
              <p:cNvPr id="61" name="TextBox 61"/>
              <p:cNvSpPr txBox="1"/>
              <p:nvPr/>
            </p:nvSpPr>
            <p:spPr>
              <a:xfrm>
                <a:off x="0" y="-47625"/>
                <a:ext cx="947641" cy="433938"/>
              </a:xfrm>
              <a:prstGeom prst="rect">
                <a:avLst/>
              </a:prstGeom>
            </p:spPr>
            <p:txBody>
              <a:bodyPr lIns="50800" tIns="50800" rIns="50800" bIns="50800" rtlCol="0" anchor="ctr"/>
              <a:lstStyle/>
              <a:p>
                <a:pPr algn="ctr">
                  <a:lnSpc>
                    <a:spcPts val="2102"/>
                  </a:lnSpc>
                </a:pPr>
                <a:endParaRPr/>
              </a:p>
            </p:txBody>
          </p:sp>
        </p:grpSp>
        <p:sp>
          <p:nvSpPr>
            <p:cNvPr id="62" name="TextBox 62"/>
            <p:cNvSpPr txBox="1"/>
            <p:nvPr/>
          </p:nvSpPr>
          <p:spPr>
            <a:xfrm>
              <a:off x="526801" y="427272"/>
              <a:ext cx="3485459" cy="948213"/>
            </a:xfrm>
            <a:prstGeom prst="rect">
              <a:avLst/>
            </a:prstGeom>
          </p:spPr>
          <p:txBody>
            <a:bodyPr lIns="0" tIns="0" rIns="0" bIns="0" rtlCol="0" anchor="t">
              <a:spAutoFit/>
            </a:bodyPr>
            <a:lstStyle/>
            <a:p>
              <a:pPr marL="0" lvl="0" indent="0" algn="ctr">
                <a:lnSpc>
                  <a:spcPts val="2814"/>
                </a:lnSpc>
                <a:spcBef>
                  <a:spcPct val="0"/>
                </a:spcBef>
              </a:pPr>
              <a:r>
                <a:rPr lang="en-US" sz="2165" b="1">
                  <a:solidFill>
                    <a:srgbClr val="8AE34E"/>
                  </a:solidFill>
                  <a:latin typeface="Poppins Bold"/>
                  <a:ea typeface="Poppins Bold"/>
                  <a:cs typeface="Poppins Bold"/>
                  <a:sym typeface="Poppins Bold"/>
                </a:rPr>
                <a:t>Future Technology?</a:t>
              </a:r>
            </a:p>
          </p:txBody>
        </p:sp>
      </p:grpSp>
      <p:sp>
        <p:nvSpPr>
          <p:cNvPr id="63" name="AutoShape 63"/>
          <p:cNvSpPr/>
          <p:nvPr/>
        </p:nvSpPr>
        <p:spPr>
          <a:xfrm>
            <a:off x="4209772" y="2927944"/>
            <a:ext cx="610647" cy="102800"/>
          </a:xfrm>
          <a:prstGeom prst="line">
            <a:avLst/>
          </a:prstGeom>
          <a:ln w="38100" cap="flat">
            <a:solidFill>
              <a:srgbClr val="FFFFFF"/>
            </a:solidFill>
            <a:prstDash val="solid"/>
            <a:headEnd type="none" w="sm" len="sm"/>
            <a:tailEnd type="triangle" w="lg" len="med"/>
          </a:ln>
        </p:spPr>
        <p:txBody>
          <a:bodyPr/>
          <a:lstStyle/>
          <a:p>
            <a:endParaRPr lang="en-CA"/>
          </a:p>
        </p:txBody>
      </p:sp>
      <p:sp>
        <p:nvSpPr>
          <p:cNvPr id="64" name="AutoShape 64"/>
          <p:cNvSpPr/>
          <p:nvPr/>
        </p:nvSpPr>
        <p:spPr>
          <a:xfrm flipV="1">
            <a:off x="8224714" y="3004642"/>
            <a:ext cx="608933" cy="26102"/>
          </a:xfrm>
          <a:prstGeom prst="line">
            <a:avLst/>
          </a:prstGeom>
          <a:ln w="38100" cap="flat">
            <a:solidFill>
              <a:srgbClr val="FFFFFF"/>
            </a:solidFill>
            <a:prstDash val="solid"/>
            <a:headEnd type="none" w="sm" len="sm"/>
            <a:tailEnd type="triangle" w="lg" len="med"/>
          </a:ln>
        </p:spPr>
        <p:txBody>
          <a:bodyPr/>
          <a:lstStyle/>
          <a:p>
            <a:endParaRPr lang="en-CA"/>
          </a:p>
        </p:txBody>
      </p:sp>
      <p:sp>
        <p:nvSpPr>
          <p:cNvPr id="65" name="AutoShape 65"/>
          <p:cNvSpPr/>
          <p:nvPr/>
        </p:nvSpPr>
        <p:spPr>
          <a:xfrm flipV="1">
            <a:off x="2505909" y="3698535"/>
            <a:ext cx="8029885" cy="687796"/>
          </a:xfrm>
          <a:prstGeom prst="line">
            <a:avLst/>
          </a:prstGeom>
          <a:ln w="38100" cap="flat">
            <a:solidFill>
              <a:srgbClr val="FFFFFF"/>
            </a:solidFill>
            <a:prstDash val="solid"/>
            <a:headEnd type="triangle" w="lg" len="med"/>
            <a:tailEnd type="none" w="sm" len="sm"/>
          </a:ln>
        </p:spPr>
        <p:txBody>
          <a:bodyPr/>
          <a:lstStyle/>
          <a:p>
            <a:endParaRPr lang="en-CA"/>
          </a:p>
        </p:txBody>
      </p:sp>
      <p:sp>
        <p:nvSpPr>
          <p:cNvPr id="66" name="AutoShape 66"/>
          <p:cNvSpPr/>
          <p:nvPr/>
        </p:nvSpPr>
        <p:spPr>
          <a:xfrm>
            <a:off x="4208057" y="5080224"/>
            <a:ext cx="611505" cy="0"/>
          </a:xfrm>
          <a:prstGeom prst="line">
            <a:avLst/>
          </a:prstGeom>
          <a:ln w="38100" cap="flat">
            <a:solidFill>
              <a:srgbClr val="FFFFFF"/>
            </a:solidFill>
            <a:prstDash val="solid"/>
            <a:headEnd type="none" w="sm" len="sm"/>
            <a:tailEnd type="triangle" w="lg" len="med"/>
          </a:ln>
        </p:spPr>
        <p:txBody>
          <a:bodyPr/>
          <a:lstStyle/>
          <a:p>
            <a:endParaRPr lang="en-CA"/>
          </a:p>
        </p:txBody>
      </p:sp>
      <p:sp>
        <p:nvSpPr>
          <p:cNvPr id="67" name="AutoShape 67"/>
          <p:cNvSpPr/>
          <p:nvPr/>
        </p:nvSpPr>
        <p:spPr>
          <a:xfrm>
            <a:off x="8223857" y="5057694"/>
            <a:ext cx="735263" cy="0"/>
          </a:xfrm>
          <a:prstGeom prst="line">
            <a:avLst/>
          </a:prstGeom>
          <a:ln w="38100" cap="flat">
            <a:solidFill>
              <a:srgbClr val="FFFFFF"/>
            </a:solidFill>
            <a:prstDash val="solid"/>
            <a:headEnd type="none" w="sm" len="sm"/>
            <a:tailEnd type="triangle" w="lg" len="med"/>
          </a:ln>
        </p:spPr>
        <p:txBody>
          <a:bodyPr/>
          <a:lstStyle/>
          <a:p>
            <a:endParaRPr lang="en-CA"/>
          </a:p>
        </p:txBody>
      </p:sp>
      <p:sp>
        <p:nvSpPr>
          <p:cNvPr id="68" name="AutoShape 68"/>
          <p:cNvSpPr/>
          <p:nvPr/>
        </p:nvSpPr>
        <p:spPr>
          <a:xfrm flipV="1">
            <a:off x="2505909" y="5747114"/>
            <a:ext cx="8010215" cy="519266"/>
          </a:xfrm>
          <a:prstGeom prst="line">
            <a:avLst/>
          </a:prstGeom>
          <a:ln w="38100" cap="flat">
            <a:solidFill>
              <a:srgbClr val="FFFFFF"/>
            </a:solidFill>
            <a:prstDash val="solid"/>
            <a:headEnd type="triangle" w="lg" len="med"/>
            <a:tailEnd type="none" w="sm" len="sm"/>
          </a:ln>
        </p:spPr>
        <p:txBody>
          <a:bodyPr/>
          <a:lstStyle/>
          <a:p>
            <a:endParaRPr lang="en-CA"/>
          </a:p>
        </p:txBody>
      </p:sp>
      <p:sp>
        <p:nvSpPr>
          <p:cNvPr id="69" name="AutoShape 69"/>
          <p:cNvSpPr/>
          <p:nvPr/>
        </p:nvSpPr>
        <p:spPr>
          <a:xfrm flipV="1">
            <a:off x="4208057" y="6960272"/>
            <a:ext cx="612362" cy="32"/>
          </a:xfrm>
          <a:prstGeom prst="line">
            <a:avLst/>
          </a:prstGeom>
          <a:ln w="38100" cap="flat">
            <a:solidFill>
              <a:srgbClr val="FFFFFF"/>
            </a:solidFill>
            <a:prstDash val="solid"/>
            <a:headEnd type="none" w="sm" len="sm"/>
            <a:tailEnd type="triangle" w="lg" len="med"/>
          </a:ln>
        </p:spPr>
        <p:txBody>
          <a:bodyPr/>
          <a:lstStyle/>
          <a:p>
            <a:endParaRPr lang="en-CA"/>
          </a:p>
        </p:txBody>
      </p:sp>
      <p:sp>
        <p:nvSpPr>
          <p:cNvPr id="70" name="AutoShape 70"/>
          <p:cNvSpPr/>
          <p:nvPr/>
        </p:nvSpPr>
        <p:spPr>
          <a:xfrm>
            <a:off x="8191024" y="6933269"/>
            <a:ext cx="642623" cy="0"/>
          </a:xfrm>
          <a:prstGeom prst="line">
            <a:avLst/>
          </a:prstGeom>
          <a:ln w="38100" cap="flat">
            <a:solidFill>
              <a:srgbClr val="FFFFFF"/>
            </a:solidFill>
            <a:prstDash val="solid"/>
            <a:headEnd type="none" w="sm" len="sm"/>
            <a:tailEnd type="triangle" w="lg" len="med"/>
          </a:ln>
        </p:spPr>
        <p:txBody>
          <a:bodyPr/>
          <a:lstStyle/>
          <a:p>
            <a:endParaRPr lang="en-CA"/>
          </a:p>
        </p:txBody>
      </p:sp>
      <p:sp>
        <p:nvSpPr>
          <p:cNvPr id="71" name="AutoShape 71"/>
          <p:cNvSpPr/>
          <p:nvPr/>
        </p:nvSpPr>
        <p:spPr>
          <a:xfrm flipV="1">
            <a:off x="2486238" y="7627194"/>
            <a:ext cx="8010215" cy="519266"/>
          </a:xfrm>
          <a:prstGeom prst="line">
            <a:avLst/>
          </a:prstGeom>
          <a:ln w="38100" cap="flat">
            <a:solidFill>
              <a:srgbClr val="FFFFFF"/>
            </a:solidFill>
            <a:prstDash val="solid"/>
            <a:headEnd type="triangle" w="lg" len="med"/>
            <a:tailEnd type="none" w="sm" len="sm"/>
          </a:ln>
        </p:spPr>
        <p:txBody>
          <a:bodyPr/>
          <a:lstStyle/>
          <a:p>
            <a:endParaRPr lang="en-CA"/>
          </a:p>
        </p:txBody>
      </p:sp>
      <p:sp>
        <p:nvSpPr>
          <p:cNvPr id="72" name="AutoShape 72"/>
          <p:cNvSpPr/>
          <p:nvPr/>
        </p:nvSpPr>
        <p:spPr>
          <a:xfrm>
            <a:off x="4209772" y="8884522"/>
            <a:ext cx="642623" cy="0"/>
          </a:xfrm>
          <a:prstGeom prst="line">
            <a:avLst/>
          </a:prstGeom>
          <a:ln w="38100" cap="flat">
            <a:solidFill>
              <a:srgbClr val="FFFFFF"/>
            </a:solidFill>
            <a:prstDash val="solid"/>
            <a:headEnd type="none" w="sm" len="sm"/>
            <a:tailEnd type="triangle" w="lg" len="med"/>
          </a:ln>
        </p:spPr>
        <p:txBody>
          <a:bodyPr/>
          <a:lstStyle/>
          <a:p>
            <a:endParaRPr lang="en-C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12A53"/>
        </a:solidFill>
        <a:effectLst/>
      </p:bgPr>
    </p:bg>
    <p:spTree>
      <p:nvGrpSpPr>
        <p:cNvPr id="1" name=""/>
        <p:cNvGrpSpPr/>
        <p:nvPr/>
      </p:nvGrpSpPr>
      <p:grpSpPr>
        <a:xfrm>
          <a:off x="0" y="0"/>
          <a:ext cx="0" cy="0"/>
          <a:chOff x="0" y="0"/>
          <a:chExt cx="0" cy="0"/>
        </a:xfrm>
      </p:grpSpPr>
      <p:sp>
        <p:nvSpPr>
          <p:cNvPr id="2" name="TextBox 2"/>
          <p:cNvSpPr txBox="1"/>
          <p:nvPr/>
        </p:nvSpPr>
        <p:spPr>
          <a:xfrm>
            <a:off x="736676" y="822060"/>
            <a:ext cx="14433436" cy="1168399"/>
          </a:xfrm>
          <a:prstGeom prst="rect">
            <a:avLst/>
          </a:prstGeom>
        </p:spPr>
        <p:txBody>
          <a:bodyPr lIns="0" tIns="0" rIns="0" bIns="0" rtlCol="0" anchor="t">
            <a:spAutoFit/>
          </a:bodyPr>
          <a:lstStyle/>
          <a:p>
            <a:pPr marL="0" lvl="0" indent="0" algn="l">
              <a:lnSpc>
                <a:spcPts val="7809"/>
              </a:lnSpc>
              <a:spcBef>
                <a:spcPct val="0"/>
              </a:spcBef>
            </a:pPr>
            <a:r>
              <a:rPr lang="en-US" sz="8799" b="1" u="none" strike="noStrike" spc="-217">
                <a:solidFill>
                  <a:srgbClr val="FFFFFF"/>
                </a:solidFill>
                <a:latin typeface="Poppins Bold"/>
                <a:ea typeface="Poppins Bold"/>
                <a:cs typeface="Poppins Bold"/>
                <a:sym typeface="Poppins Bold"/>
              </a:rPr>
              <a:t>Deductibility of Benefits</a:t>
            </a:r>
          </a:p>
        </p:txBody>
      </p:sp>
      <p:sp>
        <p:nvSpPr>
          <p:cNvPr id="3" name="TextBox 3"/>
          <p:cNvSpPr txBox="1"/>
          <p:nvPr/>
        </p:nvSpPr>
        <p:spPr>
          <a:xfrm>
            <a:off x="736676" y="3259823"/>
            <a:ext cx="16814648" cy="6453520"/>
          </a:xfrm>
          <a:prstGeom prst="rect">
            <a:avLst/>
          </a:prstGeom>
        </p:spPr>
        <p:txBody>
          <a:bodyPr lIns="0" tIns="0" rIns="0" bIns="0" rtlCol="0" anchor="t">
            <a:spAutoFit/>
          </a:bodyPr>
          <a:lstStyle/>
          <a:p>
            <a:pPr marL="353230" lvl="1" indent="-176615" algn="l">
              <a:lnSpc>
                <a:spcPts val="3923"/>
              </a:lnSpc>
              <a:buFont typeface="Arial"/>
              <a:buChar char="•"/>
            </a:pPr>
            <a:r>
              <a:rPr lang="en-US" sz="2927" dirty="0">
                <a:solidFill>
                  <a:srgbClr val="FFFFFF"/>
                </a:solidFill>
                <a:latin typeface="Poppins"/>
                <a:ea typeface="Poppins"/>
                <a:cs typeface="Poppins"/>
                <a:sym typeface="Poppins"/>
              </a:rPr>
              <a:t>No deduction should be made for possible public funding – future programs are uncertain and discretionary.</a:t>
            </a:r>
          </a:p>
          <a:p>
            <a:pPr marL="352858" lvl="1" indent="-176429" algn="l">
              <a:lnSpc>
                <a:spcPts val="3923"/>
              </a:lnSpc>
              <a:buFont typeface="Arial"/>
              <a:buChar char="•"/>
            </a:pPr>
            <a:r>
              <a:rPr lang="en-US" sz="2927" dirty="0">
                <a:solidFill>
                  <a:srgbClr val="FFFFFF"/>
                </a:solidFill>
                <a:latin typeface="Poppins"/>
                <a:ea typeface="Poppins"/>
                <a:cs typeface="Poppins"/>
                <a:sym typeface="Poppins"/>
              </a:rPr>
              <a:t>Plaintiffs should not bear the risk of government funding cuts – </a:t>
            </a:r>
            <a:r>
              <a:rPr lang="en-US" sz="2927" i="1" dirty="0">
                <a:solidFill>
                  <a:srgbClr val="FFFFFF"/>
                </a:solidFill>
                <a:latin typeface="Poppins Italics"/>
                <a:ea typeface="Poppins Italics"/>
                <a:cs typeface="Poppins Italics"/>
                <a:sym typeface="Poppins Italics"/>
              </a:rPr>
              <a:t>MacLean v. Wallace,</a:t>
            </a:r>
            <a:r>
              <a:rPr lang="en-US" sz="2927" dirty="0">
                <a:solidFill>
                  <a:srgbClr val="FFFFFF"/>
                </a:solidFill>
                <a:latin typeface="Poppins"/>
                <a:ea typeface="Poppins"/>
                <a:cs typeface="Poppins"/>
                <a:sym typeface="Poppins"/>
              </a:rPr>
              <a:t> [1999] OJ No. 3220; </a:t>
            </a:r>
            <a:r>
              <a:rPr lang="en-US" sz="2927" i="1" dirty="0">
                <a:solidFill>
                  <a:srgbClr val="FFFFFF"/>
                </a:solidFill>
                <a:latin typeface="Poppins Italics"/>
                <a:ea typeface="Poppins Italics"/>
                <a:cs typeface="Poppins Italics"/>
                <a:sym typeface="Poppins Italics"/>
              </a:rPr>
              <a:t>Butler v. Royal Victoria Hospital,</a:t>
            </a:r>
            <a:r>
              <a:rPr lang="en-US" sz="2927" dirty="0">
                <a:solidFill>
                  <a:srgbClr val="FFFFFF"/>
                </a:solidFill>
                <a:latin typeface="Poppins"/>
                <a:ea typeface="Poppins"/>
                <a:cs typeface="Poppins"/>
                <a:sym typeface="Poppins"/>
              </a:rPr>
              <a:t> 2017 ONSC 2792 (</a:t>
            </a:r>
            <a:r>
              <a:rPr lang="en-US" sz="2927" dirty="0" err="1">
                <a:solidFill>
                  <a:srgbClr val="FFFFFF"/>
                </a:solidFill>
                <a:latin typeface="Poppins"/>
                <a:ea typeface="Poppins"/>
                <a:cs typeface="Poppins"/>
                <a:sym typeface="Poppins"/>
              </a:rPr>
              <a:t>CanLII</a:t>
            </a:r>
            <a:r>
              <a:rPr lang="en-US" sz="2927" dirty="0">
                <a:solidFill>
                  <a:srgbClr val="FFFFFF"/>
                </a:solidFill>
                <a:latin typeface="Poppins"/>
                <a:ea typeface="Poppins"/>
                <a:cs typeface="Poppins"/>
                <a:sym typeface="Poppins"/>
              </a:rPr>
              <a:t>) at paras. 361-363</a:t>
            </a:r>
          </a:p>
          <a:p>
            <a:pPr marL="1264191" lvl="2" indent="-421397" algn="l">
              <a:lnSpc>
                <a:spcPts val="3923"/>
              </a:lnSpc>
              <a:buFont typeface="Arial"/>
              <a:buChar char="⚬"/>
            </a:pPr>
            <a:r>
              <a:rPr lang="en-US" sz="2927" dirty="0">
                <a:solidFill>
                  <a:srgbClr val="FFFFFF"/>
                </a:solidFill>
                <a:latin typeface="Poppins"/>
                <a:ea typeface="Poppins"/>
                <a:cs typeface="Poppins"/>
                <a:sym typeface="Poppins"/>
              </a:rPr>
              <a:t>Prescription funding for minors in Ontario</a:t>
            </a:r>
          </a:p>
          <a:p>
            <a:pPr marL="1264191" lvl="2" indent="-421397" algn="l">
              <a:lnSpc>
                <a:spcPts val="3923"/>
              </a:lnSpc>
              <a:buFont typeface="Arial"/>
              <a:buChar char="⚬"/>
            </a:pPr>
            <a:r>
              <a:rPr lang="en-US" sz="2927" dirty="0">
                <a:solidFill>
                  <a:srgbClr val="FFFFFF"/>
                </a:solidFill>
                <a:latin typeface="Poppins"/>
                <a:ea typeface="Poppins"/>
                <a:cs typeface="Poppins"/>
                <a:sym typeface="Poppins"/>
              </a:rPr>
              <a:t>Assisted Devices Fund </a:t>
            </a:r>
          </a:p>
          <a:p>
            <a:pPr marL="1264191" lvl="2" indent="-421397" algn="l">
              <a:lnSpc>
                <a:spcPts val="3923"/>
              </a:lnSpc>
              <a:buFont typeface="Arial"/>
              <a:buChar char="⚬"/>
            </a:pPr>
            <a:r>
              <a:rPr lang="en-US" sz="2927" dirty="0">
                <a:solidFill>
                  <a:srgbClr val="FFFFFF"/>
                </a:solidFill>
                <a:latin typeface="Poppins"/>
                <a:ea typeface="Poppins"/>
                <a:cs typeface="Poppins"/>
                <a:sym typeface="Poppins"/>
              </a:rPr>
              <a:t>For mandatory statutory programs like ODB, the courts must still assess certainty of benefit continuation</a:t>
            </a:r>
          </a:p>
          <a:p>
            <a:pPr marL="632095" lvl="1" indent="-316048" algn="l">
              <a:lnSpc>
                <a:spcPts val="3923"/>
              </a:lnSpc>
              <a:buFont typeface="Arial"/>
              <a:buChar char="•"/>
            </a:pPr>
            <a:r>
              <a:rPr lang="en-US" sz="2927" dirty="0">
                <a:solidFill>
                  <a:srgbClr val="FFFFFF"/>
                </a:solidFill>
                <a:latin typeface="Poppins"/>
                <a:ea typeface="Poppins"/>
                <a:cs typeface="Poppins"/>
                <a:sym typeface="Poppins"/>
              </a:rPr>
              <a:t>If legislation uses permissive language (“may”) or benefits are not guaranteed - the deduction is not appropriate: </a:t>
            </a:r>
            <a:r>
              <a:rPr lang="en-US" sz="2927" i="1" dirty="0">
                <a:solidFill>
                  <a:srgbClr val="FFFFFF"/>
                </a:solidFill>
                <a:latin typeface="Poppins Italics"/>
                <a:ea typeface="Poppins Italics"/>
                <a:cs typeface="Poppins Italics"/>
                <a:sym typeface="Poppins Italics"/>
              </a:rPr>
              <a:t>KS v. Wilcox</a:t>
            </a:r>
            <a:r>
              <a:rPr lang="en-US" sz="2927" dirty="0">
                <a:solidFill>
                  <a:srgbClr val="FFFFFF"/>
                </a:solidFill>
                <a:latin typeface="Poppins"/>
                <a:ea typeface="Poppins"/>
                <a:cs typeface="Poppins"/>
                <a:sym typeface="Poppins"/>
              </a:rPr>
              <a:t>, 2016 ABQB 483</a:t>
            </a:r>
          </a:p>
          <a:p>
            <a:pPr marL="632095" lvl="1" indent="-316048" algn="l">
              <a:lnSpc>
                <a:spcPts val="3923"/>
              </a:lnSpc>
              <a:buFont typeface="Arial"/>
              <a:buChar char="•"/>
            </a:pPr>
            <a:r>
              <a:rPr lang="en-US" sz="2927" dirty="0">
                <a:solidFill>
                  <a:srgbClr val="FFFFFF"/>
                </a:solidFill>
                <a:latin typeface="Poppins"/>
                <a:ea typeface="Poppins"/>
                <a:cs typeface="Poppins"/>
                <a:sym typeface="Poppins"/>
              </a:rPr>
              <a:t>Subrogated benefits are not deductible – the Plaintiff’s obligation to repay lies between them and the funder, not the defendant – </a:t>
            </a:r>
            <a:r>
              <a:rPr lang="en-US" sz="2927" i="1" dirty="0">
                <a:solidFill>
                  <a:srgbClr val="FFFFFF"/>
                </a:solidFill>
                <a:latin typeface="Poppins Italics"/>
                <a:ea typeface="Poppins Italics"/>
                <a:cs typeface="Poppins Italics"/>
                <a:sym typeface="Poppins Italics"/>
              </a:rPr>
              <a:t>Cunningham v. Wheeler, </a:t>
            </a:r>
            <a:r>
              <a:rPr lang="en-US" sz="2927" dirty="0">
                <a:solidFill>
                  <a:srgbClr val="FFFFFF"/>
                </a:solidFill>
                <a:latin typeface="Poppins"/>
                <a:ea typeface="Poppins"/>
                <a:cs typeface="Poppins"/>
                <a:sym typeface="Poppins"/>
              </a:rPr>
              <a:t>[1994] 1 SCR 359.</a:t>
            </a:r>
          </a:p>
        </p:txBody>
      </p:sp>
      <p:sp>
        <p:nvSpPr>
          <p:cNvPr id="4" name="TextBox 4"/>
          <p:cNvSpPr txBox="1"/>
          <p:nvPr/>
        </p:nvSpPr>
        <p:spPr>
          <a:xfrm>
            <a:off x="736676" y="2219059"/>
            <a:ext cx="16230600" cy="916939"/>
          </a:xfrm>
          <a:prstGeom prst="rect">
            <a:avLst/>
          </a:prstGeom>
        </p:spPr>
        <p:txBody>
          <a:bodyPr lIns="0" tIns="0" rIns="0" bIns="0" rtlCol="0" anchor="t">
            <a:spAutoFit/>
          </a:bodyPr>
          <a:lstStyle/>
          <a:p>
            <a:pPr algn="l">
              <a:lnSpc>
                <a:spcPts val="3429"/>
              </a:lnSpc>
            </a:pPr>
            <a:r>
              <a:rPr lang="en-US" sz="3499" b="1">
                <a:solidFill>
                  <a:srgbClr val="8AE34E"/>
                </a:solidFill>
                <a:latin typeface="Poppins Bold"/>
                <a:ea typeface="Poppins Bold"/>
                <a:cs typeface="Poppins Bold"/>
                <a:sym typeface="Poppins Bold"/>
              </a:rPr>
              <a:t>KEY PRINCIPLE – Future care awards are based on the idea that the tortfeasor – not government programs - bear the costs of care.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12A53"/>
        </a:solidFill>
        <a:effectLst/>
      </p:bgPr>
    </p:bg>
    <p:spTree>
      <p:nvGrpSpPr>
        <p:cNvPr id="1" name=""/>
        <p:cNvGrpSpPr/>
        <p:nvPr/>
      </p:nvGrpSpPr>
      <p:grpSpPr>
        <a:xfrm>
          <a:off x="0" y="0"/>
          <a:ext cx="0" cy="0"/>
          <a:chOff x="0" y="0"/>
          <a:chExt cx="0" cy="0"/>
        </a:xfrm>
      </p:grpSpPr>
      <p:sp>
        <p:nvSpPr>
          <p:cNvPr id="2" name="TextBox 2"/>
          <p:cNvSpPr txBox="1"/>
          <p:nvPr/>
        </p:nvSpPr>
        <p:spPr>
          <a:xfrm>
            <a:off x="781329" y="823018"/>
            <a:ext cx="15984003" cy="1168399"/>
          </a:xfrm>
          <a:prstGeom prst="rect">
            <a:avLst/>
          </a:prstGeom>
        </p:spPr>
        <p:txBody>
          <a:bodyPr lIns="0" tIns="0" rIns="0" bIns="0" rtlCol="0" anchor="t">
            <a:spAutoFit/>
          </a:bodyPr>
          <a:lstStyle/>
          <a:p>
            <a:pPr marL="0" lvl="0" indent="0" algn="l">
              <a:lnSpc>
                <a:spcPts val="7809"/>
              </a:lnSpc>
              <a:spcBef>
                <a:spcPct val="0"/>
              </a:spcBef>
            </a:pPr>
            <a:r>
              <a:rPr lang="en-US" sz="8799" b="1" u="none" strike="noStrike" spc="-217">
                <a:solidFill>
                  <a:srgbClr val="FFFFFF"/>
                </a:solidFill>
                <a:latin typeface="Poppins Bold"/>
                <a:ea typeface="Poppins Bold"/>
                <a:cs typeface="Poppins Bold"/>
                <a:sym typeface="Poppins Bold"/>
              </a:rPr>
              <a:t>Structure vs. Present Value</a:t>
            </a:r>
          </a:p>
        </p:txBody>
      </p:sp>
      <p:graphicFrame>
        <p:nvGraphicFramePr>
          <p:cNvPr id="3" name="Table 3"/>
          <p:cNvGraphicFramePr>
            <a:graphicFrameLocks noGrp="1"/>
          </p:cNvGraphicFramePr>
          <p:nvPr/>
        </p:nvGraphicFramePr>
        <p:xfrm>
          <a:off x="781329" y="2307075"/>
          <a:ext cx="16477971" cy="7286624"/>
        </p:xfrm>
        <a:graphic>
          <a:graphicData uri="http://schemas.openxmlformats.org/drawingml/2006/table">
            <a:tbl>
              <a:tblPr/>
              <a:tblGrid>
                <a:gridCol w="2362367">
                  <a:extLst>
                    <a:ext uri="{9D8B030D-6E8A-4147-A177-3AD203B41FA5}">
                      <a16:colId xmlns:a16="http://schemas.microsoft.com/office/drawing/2014/main" val="20000"/>
                    </a:ext>
                  </a:extLst>
                </a:gridCol>
                <a:gridCol w="7120781">
                  <a:extLst>
                    <a:ext uri="{9D8B030D-6E8A-4147-A177-3AD203B41FA5}">
                      <a16:colId xmlns:a16="http://schemas.microsoft.com/office/drawing/2014/main" val="20001"/>
                    </a:ext>
                  </a:extLst>
                </a:gridCol>
                <a:gridCol w="6994823">
                  <a:extLst>
                    <a:ext uri="{9D8B030D-6E8A-4147-A177-3AD203B41FA5}">
                      <a16:colId xmlns:a16="http://schemas.microsoft.com/office/drawing/2014/main" val="20002"/>
                    </a:ext>
                  </a:extLst>
                </a:gridCol>
              </a:tblGrid>
              <a:tr h="1112169">
                <a:tc>
                  <a:txBody>
                    <a:bodyPr/>
                    <a:lstStyle/>
                    <a:p>
                      <a:pPr algn="l">
                        <a:lnSpc>
                          <a:spcPts val="3920"/>
                        </a:lnSpc>
                        <a:defRPr/>
                      </a:pPr>
                      <a:endParaRPr lang="en-US" sz="1100"/>
                    </a:p>
                  </a:txBody>
                  <a:tcPr marL="80821" marR="80821" marT="80821" marB="80821"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4319"/>
                        </a:lnSpc>
                        <a:defRPr/>
                      </a:pPr>
                      <a:r>
                        <a:rPr lang="en-US" sz="3599" b="1">
                          <a:solidFill>
                            <a:srgbClr val="8AE34E"/>
                          </a:solidFill>
                          <a:latin typeface="Poppins Bold"/>
                          <a:ea typeface="Poppins Bold"/>
                          <a:cs typeface="Poppins Bold"/>
                          <a:sym typeface="Poppins Bold"/>
                        </a:rPr>
                        <a:t>Structured Settlement</a:t>
                      </a:r>
                      <a:endParaRPr lang="en-US" sz="1100"/>
                    </a:p>
                  </a:txBody>
                  <a:tcPr marL="80821" marR="80821" marT="80821" marB="80821"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4319"/>
                        </a:lnSpc>
                        <a:defRPr/>
                      </a:pPr>
                      <a:r>
                        <a:rPr lang="en-US" sz="3599" b="1">
                          <a:solidFill>
                            <a:srgbClr val="8AE34E"/>
                          </a:solidFill>
                          <a:latin typeface="Poppins Bold"/>
                          <a:ea typeface="Poppins Bold"/>
                          <a:cs typeface="Poppins Bold"/>
                          <a:sym typeface="Poppins Bold"/>
                        </a:rPr>
                        <a:t>Present-Value Lump Sum</a:t>
                      </a:r>
                      <a:endParaRPr lang="en-US" sz="1100"/>
                    </a:p>
                  </a:txBody>
                  <a:tcPr marL="80821" marR="80821" marT="80821" marB="80821"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2176400">
                <a:tc>
                  <a:txBody>
                    <a:bodyPr/>
                    <a:lstStyle/>
                    <a:p>
                      <a:pPr algn="l">
                        <a:lnSpc>
                          <a:spcPts val="3360"/>
                        </a:lnSpc>
                        <a:defRPr/>
                      </a:pPr>
                      <a:r>
                        <a:rPr lang="en-US" sz="2800" b="1">
                          <a:solidFill>
                            <a:srgbClr val="8FE84F"/>
                          </a:solidFill>
                          <a:latin typeface="Poppins Bold"/>
                          <a:ea typeface="Poppins Bold"/>
                          <a:cs typeface="Poppins Bold"/>
                          <a:sym typeface="Poppins Bold"/>
                        </a:rPr>
                        <a:t>Definition</a:t>
                      </a:r>
                      <a:endParaRPr lang="en-US" sz="1100"/>
                    </a:p>
                  </a:txBody>
                  <a:tcPr marL="80821" marR="80821" marT="80821" marB="80821"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l">
                        <a:lnSpc>
                          <a:spcPts val="3359"/>
                        </a:lnSpc>
                        <a:defRPr/>
                      </a:pPr>
                      <a:r>
                        <a:rPr lang="en-US" sz="2799">
                          <a:solidFill>
                            <a:srgbClr val="FFFFFF"/>
                          </a:solidFill>
                          <a:latin typeface="Poppins"/>
                          <a:ea typeface="Poppins"/>
                          <a:cs typeface="Poppins"/>
                          <a:sym typeface="Poppins"/>
                        </a:rPr>
                        <a:t>Damages (usually future-care or income loss) are used to purchase an annuity that pays </a:t>
                      </a:r>
                      <a:r>
                        <a:rPr lang="en-US" sz="2799" b="1">
                          <a:solidFill>
                            <a:srgbClr val="FFFFFF"/>
                          </a:solidFill>
                          <a:latin typeface="Poppins Bold"/>
                          <a:ea typeface="Poppins Bold"/>
                          <a:cs typeface="Poppins Bold"/>
                          <a:sym typeface="Poppins Bold"/>
                        </a:rPr>
                        <a:t>guaranteed tax-free periodic payments</a:t>
                      </a:r>
                      <a:r>
                        <a:rPr lang="en-US" sz="2799">
                          <a:solidFill>
                            <a:srgbClr val="FFFFFF"/>
                          </a:solidFill>
                          <a:latin typeface="Poppins"/>
                          <a:ea typeface="Poppins"/>
                          <a:cs typeface="Poppins"/>
                          <a:sym typeface="Poppins"/>
                        </a:rPr>
                        <a:t> over time</a:t>
                      </a:r>
                      <a:endParaRPr lang="en-US" sz="1100"/>
                    </a:p>
                  </a:txBody>
                  <a:tcPr marL="80821" marR="80821" marT="80821" marB="80821"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l">
                        <a:lnSpc>
                          <a:spcPts val="3359"/>
                        </a:lnSpc>
                        <a:defRPr/>
                      </a:pPr>
                      <a:r>
                        <a:rPr lang="en-US" sz="2799">
                          <a:solidFill>
                            <a:srgbClr val="FFFFFF"/>
                          </a:solidFill>
                          <a:latin typeface="Poppins"/>
                          <a:ea typeface="Poppins"/>
                          <a:cs typeface="Poppins"/>
                          <a:sym typeface="Poppins"/>
                        </a:rPr>
                        <a:t>Plaintiff receives a </a:t>
                      </a:r>
                      <a:r>
                        <a:rPr lang="en-US" sz="2799" b="1">
                          <a:solidFill>
                            <a:srgbClr val="FFFFFF"/>
                          </a:solidFill>
                          <a:latin typeface="Poppins Bold"/>
                          <a:ea typeface="Poppins Bold"/>
                          <a:cs typeface="Poppins Bold"/>
                          <a:sym typeface="Poppins Bold"/>
                        </a:rPr>
                        <a:t>single lump sum</a:t>
                      </a:r>
                      <a:r>
                        <a:rPr lang="en-US" sz="2799">
                          <a:solidFill>
                            <a:srgbClr val="FFFFFF"/>
                          </a:solidFill>
                          <a:latin typeface="Poppins"/>
                          <a:ea typeface="Poppins"/>
                          <a:cs typeface="Poppins"/>
                          <a:sym typeface="Poppins"/>
                        </a:rPr>
                        <a:t>, discounted to present value using actuarial assumptions (life expectancy)</a:t>
                      </a:r>
                      <a:endParaRPr lang="en-US" sz="1100"/>
                    </a:p>
                  </a:txBody>
                  <a:tcPr marL="80821" marR="80821" marT="80821" marB="80821"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332685">
                <a:tc>
                  <a:txBody>
                    <a:bodyPr/>
                    <a:lstStyle/>
                    <a:p>
                      <a:pPr algn="l">
                        <a:lnSpc>
                          <a:spcPts val="3360"/>
                        </a:lnSpc>
                        <a:defRPr/>
                      </a:pPr>
                      <a:r>
                        <a:rPr lang="en-US" sz="2800" b="1">
                          <a:solidFill>
                            <a:srgbClr val="8FE84F"/>
                          </a:solidFill>
                          <a:latin typeface="Poppins Bold"/>
                          <a:ea typeface="Poppins Bold"/>
                          <a:cs typeface="Poppins Bold"/>
                          <a:sym typeface="Poppins Bold"/>
                        </a:rPr>
                        <a:t>Payment Form</a:t>
                      </a:r>
                      <a:endParaRPr lang="en-US" sz="1100"/>
                    </a:p>
                  </a:txBody>
                  <a:tcPr marL="80821" marR="80821" marT="80821" marB="80821"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l">
                        <a:lnSpc>
                          <a:spcPts val="3359"/>
                        </a:lnSpc>
                        <a:defRPr/>
                      </a:pPr>
                      <a:r>
                        <a:rPr lang="en-US" sz="2799">
                          <a:solidFill>
                            <a:srgbClr val="FFFFFF"/>
                          </a:solidFill>
                          <a:latin typeface="Poppins"/>
                          <a:ea typeface="Poppins"/>
                          <a:cs typeface="Poppins"/>
                          <a:sym typeface="Poppins"/>
                        </a:rPr>
                        <a:t>Regular periodic payments (monthly or annually)</a:t>
                      </a:r>
                      <a:endParaRPr lang="en-US" sz="1100"/>
                    </a:p>
                  </a:txBody>
                  <a:tcPr marL="80821" marR="80821" marT="80821" marB="80821"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l">
                        <a:lnSpc>
                          <a:spcPts val="3359"/>
                        </a:lnSpc>
                        <a:defRPr/>
                      </a:pPr>
                      <a:r>
                        <a:rPr lang="en-US" sz="2799">
                          <a:solidFill>
                            <a:srgbClr val="FFFFFF"/>
                          </a:solidFill>
                          <a:latin typeface="Poppins"/>
                          <a:ea typeface="Poppins"/>
                          <a:cs typeface="Poppins"/>
                          <a:sym typeface="Poppins"/>
                        </a:rPr>
                        <a:t>One-time cash award, assumed to be invested by plaintiff</a:t>
                      </a:r>
                      <a:endParaRPr lang="en-US" sz="1100"/>
                    </a:p>
                  </a:txBody>
                  <a:tcPr marL="80821" marR="80821" marT="80821" marB="80821"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1332685">
                <a:tc>
                  <a:txBody>
                    <a:bodyPr/>
                    <a:lstStyle/>
                    <a:p>
                      <a:pPr algn="l">
                        <a:lnSpc>
                          <a:spcPts val="3360"/>
                        </a:lnSpc>
                        <a:defRPr/>
                      </a:pPr>
                      <a:r>
                        <a:rPr lang="en-US" sz="2800" b="1">
                          <a:solidFill>
                            <a:srgbClr val="8FE84F"/>
                          </a:solidFill>
                          <a:latin typeface="Poppins Bold"/>
                          <a:ea typeface="Poppins Bold"/>
                          <a:cs typeface="Poppins Bold"/>
                          <a:sym typeface="Poppins Bold"/>
                        </a:rPr>
                        <a:t>Tax Treatment</a:t>
                      </a:r>
                      <a:endParaRPr lang="en-US" sz="1100"/>
                    </a:p>
                  </a:txBody>
                  <a:tcPr marL="80821" marR="80821" marT="80821" marB="80821"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l">
                        <a:lnSpc>
                          <a:spcPts val="3359"/>
                        </a:lnSpc>
                        <a:defRPr/>
                      </a:pPr>
                      <a:r>
                        <a:rPr lang="en-US" sz="2799" b="1">
                          <a:solidFill>
                            <a:srgbClr val="FFFFFF"/>
                          </a:solidFill>
                          <a:latin typeface="Poppins Bold"/>
                          <a:ea typeface="Poppins Bold"/>
                          <a:cs typeface="Poppins Bold"/>
                          <a:sym typeface="Poppins Bold"/>
                        </a:rPr>
                        <a:t>Tax-free</a:t>
                      </a:r>
                      <a:r>
                        <a:rPr lang="en-US" sz="2799">
                          <a:solidFill>
                            <a:srgbClr val="FFFFFF"/>
                          </a:solidFill>
                          <a:latin typeface="Poppins"/>
                          <a:ea typeface="Poppins"/>
                          <a:cs typeface="Poppins"/>
                          <a:sym typeface="Poppins"/>
                        </a:rPr>
                        <a:t> under s. 81(1)(g.1) of the </a:t>
                      </a:r>
                      <a:r>
                        <a:rPr lang="en-US" sz="2799" i="1">
                          <a:solidFill>
                            <a:srgbClr val="FFFFFF"/>
                          </a:solidFill>
                          <a:latin typeface="Poppins Italics"/>
                          <a:ea typeface="Poppins Italics"/>
                          <a:cs typeface="Poppins Italics"/>
                          <a:sym typeface="Poppins Italics"/>
                        </a:rPr>
                        <a:t>Income Tax Act (Canada)</a:t>
                      </a:r>
                      <a:endParaRPr lang="en-US" sz="1100"/>
                    </a:p>
                  </a:txBody>
                  <a:tcPr marL="80821" marR="80821" marT="80821" marB="80821"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l">
                        <a:lnSpc>
                          <a:spcPts val="3359"/>
                        </a:lnSpc>
                        <a:defRPr/>
                      </a:pPr>
                      <a:r>
                        <a:rPr lang="en-US" sz="2799">
                          <a:solidFill>
                            <a:srgbClr val="FFFFFF"/>
                          </a:solidFill>
                          <a:latin typeface="Poppins"/>
                          <a:ea typeface="Poppins"/>
                          <a:cs typeface="Poppins"/>
                          <a:sym typeface="Poppins"/>
                        </a:rPr>
                        <a:t>Investment income on lump sum is </a:t>
                      </a:r>
                      <a:r>
                        <a:rPr lang="en-US" sz="2799" b="1">
                          <a:solidFill>
                            <a:srgbClr val="FFFFFF"/>
                          </a:solidFill>
                          <a:latin typeface="Poppins Bold"/>
                          <a:ea typeface="Poppins Bold"/>
                          <a:cs typeface="Poppins Bold"/>
                          <a:sym typeface="Poppins Bold"/>
                        </a:rPr>
                        <a:t>taxable</a:t>
                      </a:r>
                      <a:endParaRPr lang="en-US" sz="1100"/>
                    </a:p>
                  </a:txBody>
                  <a:tcPr marL="80821" marR="80821" marT="80821" marB="80821"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1332685">
                <a:tc>
                  <a:txBody>
                    <a:bodyPr/>
                    <a:lstStyle/>
                    <a:p>
                      <a:pPr algn="l">
                        <a:lnSpc>
                          <a:spcPts val="3360"/>
                        </a:lnSpc>
                        <a:defRPr/>
                      </a:pPr>
                      <a:r>
                        <a:rPr lang="en-US" sz="2800" b="1">
                          <a:solidFill>
                            <a:srgbClr val="8FE84F"/>
                          </a:solidFill>
                          <a:latin typeface="Poppins Bold"/>
                          <a:ea typeface="Poppins Bold"/>
                          <a:cs typeface="Poppins Bold"/>
                          <a:sym typeface="Poppins Bold"/>
                        </a:rPr>
                        <a:t>Risk</a:t>
                      </a:r>
                      <a:endParaRPr lang="en-US" sz="1100"/>
                    </a:p>
                  </a:txBody>
                  <a:tcPr marL="80821" marR="80821" marT="80821" marB="80821"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l">
                        <a:lnSpc>
                          <a:spcPts val="3359"/>
                        </a:lnSpc>
                        <a:defRPr/>
                      </a:pPr>
                      <a:r>
                        <a:rPr lang="en-US" sz="2799">
                          <a:solidFill>
                            <a:srgbClr val="FFFFFF"/>
                          </a:solidFill>
                          <a:latin typeface="Poppins"/>
                          <a:ea typeface="Poppins"/>
                          <a:cs typeface="Poppins"/>
                          <a:sym typeface="Poppins"/>
                        </a:rPr>
                        <a:t>Insurer (not plaintiff) bears investment and longevity risk</a:t>
                      </a:r>
                      <a:endParaRPr lang="en-US" sz="1100"/>
                    </a:p>
                  </a:txBody>
                  <a:tcPr marL="80821" marR="80821" marT="80821" marB="80821"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l">
                        <a:lnSpc>
                          <a:spcPts val="3359"/>
                        </a:lnSpc>
                        <a:defRPr/>
                      </a:pPr>
                      <a:r>
                        <a:rPr lang="en-US" sz="2799">
                          <a:solidFill>
                            <a:srgbClr val="FFFFFF"/>
                          </a:solidFill>
                          <a:latin typeface="Poppins"/>
                          <a:ea typeface="Poppins"/>
                          <a:cs typeface="Poppins"/>
                          <a:sym typeface="Poppins"/>
                        </a:rPr>
                        <a:t>Plaintiff bears investment, inflation, and longevity risk</a:t>
                      </a:r>
                      <a:endParaRPr lang="en-US" sz="1100"/>
                    </a:p>
                  </a:txBody>
                  <a:tcPr marL="80821" marR="80821" marT="80821" marB="80821"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442"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t="-5555" b="-5555"/>
              </a:stretch>
            </a:blipFill>
          </p:spPr>
          <p:txBody>
            <a:bodyPr/>
            <a:lstStyle/>
            <a:p>
              <a:endParaRPr lang="en-CA"/>
            </a:p>
          </p:txBody>
        </p:sp>
      </p:grpSp>
      <p:sp>
        <p:nvSpPr>
          <p:cNvPr id="4" name="TextBox 4"/>
          <p:cNvSpPr txBox="1"/>
          <p:nvPr/>
        </p:nvSpPr>
        <p:spPr>
          <a:xfrm>
            <a:off x="589399" y="944382"/>
            <a:ext cx="6996414" cy="1226338"/>
          </a:xfrm>
          <a:prstGeom prst="rect">
            <a:avLst/>
          </a:prstGeom>
        </p:spPr>
        <p:txBody>
          <a:bodyPr lIns="0" tIns="0" rIns="0" bIns="0" rtlCol="0" anchor="t">
            <a:spAutoFit/>
          </a:bodyPr>
          <a:lstStyle/>
          <a:p>
            <a:pPr marL="0" lvl="0" indent="0" algn="l">
              <a:lnSpc>
                <a:spcPts val="8253"/>
              </a:lnSpc>
              <a:spcBef>
                <a:spcPct val="0"/>
              </a:spcBef>
            </a:pPr>
            <a:r>
              <a:rPr lang="en-US" sz="9299" b="1" u="none" strike="noStrike" spc="-230">
                <a:solidFill>
                  <a:srgbClr val="FFFFFF"/>
                </a:solidFill>
                <a:latin typeface="Poppins Bold"/>
                <a:ea typeface="Poppins Bold"/>
                <a:cs typeface="Poppins Bold"/>
                <a:sym typeface="Poppins Bold"/>
              </a:rPr>
              <a:t>Takeaways</a:t>
            </a:r>
          </a:p>
        </p:txBody>
      </p:sp>
      <p:sp>
        <p:nvSpPr>
          <p:cNvPr id="5" name="TextBox 5"/>
          <p:cNvSpPr txBox="1"/>
          <p:nvPr/>
        </p:nvSpPr>
        <p:spPr>
          <a:xfrm>
            <a:off x="589399" y="3298545"/>
            <a:ext cx="8554601" cy="1247775"/>
          </a:xfrm>
          <a:prstGeom prst="rect">
            <a:avLst/>
          </a:prstGeom>
        </p:spPr>
        <p:txBody>
          <a:bodyPr lIns="0" tIns="0" rIns="0" bIns="0" rtlCol="0" anchor="t">
            <a:spAutoFit/>
          </a:bodyPr>
          <a:lstStyle/>
          <a:p>
            <a:pPr marL="431802" lvl="1" indent="-215901" algn="l">
              <a:lnSpc>
                <a:spcPts val="2400"/>
              </a:lnSpc>
              <a:buFont typeface="Arial"/>
              <a:buChar char="•"/>
            </a:pPr>
            <a:r>
              <a:rPr lang="en-US" sz="2000">
                <a:solidFill>
                  <a:srgbClr val="FFFFFF"/>
                </a:solidFill>
                <a:latin typeface="Poppins"/>
                <a:ea typeface="Poppins"/>
                <a:cs typeface="Poppins"/>
                <a:sym typeface="Poppins"/>
              </a:rPr>
              <a:t>Damages are about restoration, not enrichment.</a:t>
            </a:r>
          </a:p>
          <a:p>
            <a:pPr marL="431802" lvl="1" indent="-215901" algn="l">
              <a:lnSpc>
                <a:spcPts val="2400"/>
              </a:lnSpc>
              <a:buFont typeface="Arial"/>
              <a:buChar char="•"/>
            </a:pPr>
            <a:r>
              <a:rPr lang="en-US" sz="2000">
                <a:solidFill>
                  <a:srgbClr val="FFFFFF"/>
                </a:solidFill>
                <a:latin typeface="Poppins"/>
                <a:ea typeface="Poppins"/>
                <a:cs typeface="Poppins"/>
                <a:sym typeface="Poppins"/>
              </a:rPr>
              <a:t>They exist to ensure the plaintiff can live in reasonable comfort, dignity and security - the Andrews foundation still governs every modern award.</a:t>
            </a:r>
          </a:p>
        </p:txBody>
      </p:sp>
      <p:sp>
        <p:nvSpPr>
          <p:cNvPr id="6" name="TextBox 6"/>
          <p:cNvSpPr txBox="1"/>
          <p:nvPr/>
        </p:nvSpPr>
        <p:spPr>
          <a:xfrm>
            <a:off x="589399" y="5349735"/>
            <a:ext cx="8319085" cy="1247775"/>
          </a:xfrm>
          <a:prstGeom prst="rect">
            <a:avLst/>
          </a:prstGeom>
        </p:spPr>
        <p:txBody>
          <a:bodyPr lIns="0" tIns="0" rIns="0" bIns="0" rtlCol="0" anchor="t">
            <a:spAutoFit/>
          </a:bodyPr>
          <a:lstStyle/>
          <a:p>
            <a:pPr marL="241301" lvl="1" indent="-120651" algn="l">
              <a:lnSpc>
                <a:spcPts val="2400"/>
              </a:lnSpc>
              <a:buFont typeface="Arial"/>
              <a:buChar char="•"/>
            </a:pPr>
            <a:r>
              <a:rPr lang="en-US" sz="2000" dirty="0">
                <a:solidFill>
                  <a:srgbClr val="FFFFFF"/>
                </a:solidFill>
                <a:latin typeface="Poppins"/>
                <a:ea typeface="Poppins"/>
                <a:cs typeface="Poppins"/>
                <a:sym typeface="Poppins"/>
              </a:rPr>
              <a:t>Quantify and prove every loss — </a:t>
            </a:r>
            <a:r>
              <a:rPr lang="en-US" sz="2000" i="1" dirty="0">
                <a:solidFill>
                  <a:srgbClr val="FFFFFF"/>
                </a:solidFill>
                <a:latin typeface="Poppins Italics"/>
                <a:ea typeface="Poppins Italics"/>
                <a:cs typeface="Poppins Italics"/>
                <a:sym typeface="Poppins Italics"/>
              </a:rPr>
              <a:t>future care, income, housekeeping, interdependence.</a:t>
            </a:r>
          </a:p>
          <a:p>
            <a:pPr marL="241301" lvl="1" indent="-120651" algn="l">
              <a:lnSpc>
                <a:spcPts val="2400"/>
              </a:lnSpc>
              <a:buFont typeface="Arial"/>
              <a:buChar char="•"/>
            </a:pPr>
            <a:r>
              <a:rPr lang="en-US" sz="2000" dirty="0">
                <a:solidFill>
                  <a:srgbClr val="FFFFFF"/>
                </a:solidFill>
                <a:latin typeface="Poppins"/>
                <a:ea typeface="Poppins"/>
                <a:cs typeface="Poppins"/>
                <a:sym typeface="Poppins"/>
              </a:rPr>
              <a:t>Combine expert and lay witnesses to humanize need.</a:t>
            </a:r>
          </a:p>
          <a:p>
            <a:pPr marL="241301" lvl="1" indent="-120651" algn="l">
              <a:lnSpc>
                <a:spcPts val="2400"/>
              </a:lnSpc>
              <a:buFont typeface="Arial"/>
              <a:buChar char="•"/>
            </a:pPr>
            <a:r>
              <a:rPr lang="en-US" sz="2000" dirty="0">
                <a:solidFill>
                  <a:srgbClr val="FFFFFF"/>
                </a:solidFill>
                <a:latin typeface="Poppins"/>
                <a:ea typeface="Poppins"/>
                <a:cs typeface="Poppins"/>
                <a:sym typeface="Poppins"/>
              </a:rPr>
              <a:t>Tie each dollar to </a:t>
            </a:r>
            <a:r>
              <a:rPr lang="en-US" sz="2000" b="1" dirty="0">
                <a:solidFill>
                  <a:srgbClr val="FFFFFF"/>
                </a:solidFill>
                <a:latin typeface="Poppins Bold"/>
                <a:ea typeface="Poppins Bold"/>
                <a:cs typeface="Poppins Bold"/>
                <a:sym typeface="Poppins Bold"/>
              </a:rPr>
              <a:t>function, dignity and security</a:t>
            </a:r>
            <a:r>
              <a:rPr lang="en-US" sz="2000" dirty="0">
                <a:solidFill>
                  <a:srgbClr val="FFFFFF"/>
                </a:solidFill>
                <a:latin typeface="Poppins"/>
                <a:ea typeface="Poppins"/>
                <a:cs typeface="Poppins"/>
                <a:sym typeface="Poppins"/>
              </a:rPr>
              <a:t>, not sympathy.</a:t>
            </a:r>
          </a:p>
        </p:txBody>
      </p:sp>
      <p:sp>
        <p:nvSpPr>
          <p:cNvPr id="7" name="TextBox 7"/>
          <p:cNvSpPr txBox="1"/>
          <p:nvPr/>
        </p:nvSpPr>
        <p:spPr>
          <a:xfrm>
            <a:off x="589399" y="7400925"/>
            <a:ext cx="8319085" cy="1857375"/>
          </a:xfrm>
          <a:prstGeom prst="rect">
            <a:avLst/>
          </a:prstGeom>
        </p:spPr>
        <p:txBody>
          <a:bodyPr lIns="0" tIns="0" rIns="0" bIns="0" rtlCol="0" anchor="t">
            <a:spAutoFit/>
          </a:bodyPr>
          <a:lstStyle/>
          <a:p>
            <a:pPr marL="241301" lvl="1" indent="-120651" algn="l">
              <a:lnSpc>
                <a:spcPts val="2400"/>
              </a:lnSpc>
              <a:buFont typeface="Arial"/>
              <a:buChar char="•"/>
            </a:pPr>
            <a:r>
              <a:rPr lang="en-US" sz="2000">
                <a:solidFill>
                  <a:srgbClr val="FFFFFF"/>
                </a:solidFill>
                <a:latin typeface="Poppins"/>
                <a:ea typeface="Poppins"/>
                <a:cs typeface="Poppins"/>
                <a:sym typeface="Poppins"/>
              </a:rPr>
              <a:t>Waitlists for government funded services and housing are </a:t>
            </a:r>
            <a:r>
              <a:rPr lang="en-US" sz="2000" b="1">
                <a:solidFill>
                  <a:srgbClr val="FFFFFF"/>
                </a:solidFill>
                <a:latin typeface="Poppins Bold"/>
                <a:ea typeface="Poppins Bold"/>
                <a:cs typeface="Poppins Bold"/>
                <a:sym typeface="Poppins Bold"/>
              </a:rPr>
              <a:t>extensive and growing</a:t>
            </a:r>
            <a:r>
              <a:rPr lang="en-US" sz="2000">
                <a:solidFill>
                  <a:srgbClr val="FFFFFF"/>
                </a:solidFill>
                <a:latin typeface="Poppins"/>
                <a:ea typeface="Poppins"/>
                <a:cs typeface="Poppins"/>
                <a:sym typeface="Poppins"/>
              </a:rPr>
              <a:t> every year.</a:t>
            </a:r>
          </a:p>
          <a:p>
            <a:pPr marL="241301" lvl="1" indent="-120651" algn="l">
              <a:lnSpc>
                <a:spcPts val="2400"/>
              </a:lnSpc>
              <a:buFont typeface="Arial"/>
              <a:buChar char="•"/>
            </a:pPr>
            <a:r>
              <a:rPr lang="en-US" sz="2000">
                <a:solidFill>
                  <a:srgbClr val="FFFFFF"/>
                </a:solidFill>
                <a:latin typeface="Poppins"/>
                <a:ea typeface="Poppins"/>
                <a:cs typeface="Poppins"/>
                <a:sym typeface="Poppins"/>
              </a:rPr>
              <a:t>Even the minimal publicly funded service models now recognize that individuals can elect to receive care at home and, in most cases, are </a:t>
            </a:r>
            <a:r>
              <a:rPr lang="en-US" sz="2000" b="1">
                <a:solidFill>
                  <a:srgbClr val="FFFFFF"/>
                </a:solidFill>
                <a:latin typeface="Poppins Bold"/>
                <a:ea typeface="Poppins Bold"/>
                <a:cs typeface="Poppins Bold"/>
                <a:sym typeface="Poppins Bold"/>
              </a:rPr>
              <a:t>best cared for in a supportive home environment</a:t>
            </a:r>
            <a:r>
              <a:rPr lang="en-US" sz="2000">
                <a:solidFill>
                  <a:srgbClr val="FFFFFF"/>
                </a:solidFill>
                <a:latin typeface="Poppins"/>
                <a:ea typeface="Poppins"/>
                <a:cs typeface="Poppins"/>
                <a:sym typeface="Poppins"/>
              </a:rPr>
              <a:t> with access to appropriate services.</a:t>
            </a:r>
          </a:p>
        </p:txBody>
      </p:sp>
      <p:sp>
        <p:nvSpPr>
          <p:cNvPr id="8" name="TextBox 8"/>
          <p:cNvSpPr txBox="1"/>
          <p:nvPr/>
        </p:nvSpPr>
        <p:spPr>
          <a:xfrm>
            <a:off x="589399" y="2726579"/>
            <a:ext cx="8319085" cy="435769"/>
          </a:xfrm>
          <a:prstGeom prst="rect">
            <a:avLst/>
          </a:prstGeom>
        </p:spPr>
        <p:txBody>
          <a:bodyPr lIns="0" tIns="0" rIns="0" bIns="0" rtlCol="0" anchor="t">
            <a:spAutoFit/>
          </a:bodyPr>
          <a:lstStyle/>
          <a:p>
            <a:pPr algn="l">
              <a:lnSpc>
                <a:spcPts val="2928"/>
              </a:lnSpc>
            </a:pPr>
            <a:r>
              <a:rPr lang="en-US" sz="3300" b="1" u="none" strike="noStrike" spc="-81">
                <a:solidFill>
                  <a:srgbClr val="8AE34E"/>
                </a:solidFill>
                <a:latin typeface="Poppins Bold"/>
                <a:ea typeface="Poppins Bold"/>
                <a:cs typeface="Poppins Bold"/>
                <a:sym typeface="Poppins Bold"/>
              </a:rPr>
              <a:t>Ground Everything in Purpose</a:t>
            </a:r>
          </a:p>
        </p:txBody>
      </p:sp>
      <p:sp>
        <p:nvSpPr>
          <p:cNvPr id="9" name="TextBox 9"/>
          <p:cNvSpPr txBox="1"/>
          <p:nvPr/>
        </p:nvSpPr>
        <p:spPr>
          <a:xfrm>
            <a:off x="589399" y="4777768"/>
            <a:ext cx="8319085" cy="435769"/>
          </a:xfrm>
          <a:prstGeom prst="rect">
            <a:avLst/>
          </a:prstGeom>
        </p:spPr>
        <p:txBody>
          <a:bodyPr lIns="0" tIns="0" rIns="0" bIns="0" rtlCol="0" anchor="t">
            <a:spAutoFit/>
          </a:bodyPr>
          <a:lstStyle/>
          <a:p>
            <a:pPr algn="l">
              <a:lnSpc>
                <a:spcPts val="2928"/>
              </a:lnSpc>
            </a:pPr>
            <a:r>
              <a:rPr lang="en-US" sz="3300" b="1" spc="-81">
                <a:solidFill>
                  <a:srgbClr val="8AE34E"/>
                </a:solidFill>
                <a:latin typeface="Poppins Bold"/>
                <a:ea typeface="Poppins Bold"/>
                <a:cs typeface="Poppins Bold"/>
                <a:sym typeface="Poppins Bold"/>
              </a:rPr>
              <a:t>Build Cr</a:t>
            </a:r>
            <a:r>
              <a:rPr lang="en-US" sz="3300" b="1" u="none" strike="noStrike" spc="-81">
                <a:solidFill>
                  <a:srgbClr val="8AE34E"/>
                </a:solidFill>
                <a:latin typeface="Poppins Bold"/>
                <a:ea typeface="Poppins Bold"/>
                <a:cs typeface="Poppins Bold"/>
                <a:sym typeface="Poppins Bold"/>
              </a:rPr>
              <a:t>edibility Through Evidence</a:t>
            </a:r>
          </a:p>
        </p:txBody>
      </p:sp>
      <p:sp>
        <p:nvSpPr>
          <p:cNvPr id="10" name="TextBox 10"/>
          <p:cNvSpPr txBox="1"/>
          <p:nvPr/>
        </p:nvSpPr>
        <p:spPr>
          <a:xfrm>
            <a:off x="589399" y="6828958"/>
            <a:ext cx="8519159" cy="435770"/>
          </a:xfrm>
          <a:prstGeom prst="rect">
            <a:avLst/>
          </a:prstGeom>
        </p:spPr>
        <p:txBody>
          <a:bodyPr lIns="0" tIns="0" rIns="0" bIns="0" rtlCol="0" anchor="t">
            <a:spAutoFit/>
          </a:bodyPr>
          <a:lstStyle/>
          <a:p>
            <a:pPr algn="l">
              <a:lnSpc>
                <a:spcPts val="2928"/>
              </a:lnSpc>
            </a:pPr>
            <a:r>
              <a:rPr lang="en-US" sz="3300" b="1" spc="-81">
                <a:solidFill>
                  <a:srgbClr val="8AE34E"/>
                </a:solidFill>
                <a:latin typeface="Poppins Bold"/>
                <a:ea typeface="Poppins Bold"/>
                <a:cs typeface="Poppins Bold"/>
                <a:sym typeface="Poppins Bold"/>
              </a:rPr>
              <a:t>Do not Pla</a:t>
            </a:r>
            <a:r>
              <a:rPr lang="en-US" sz="3300" b="1" u="none" strike="noStrike" spc="-81">
                <a:solidFill>
                  <a:srgbClr val="8AE34E"/>
                </a:solidFill>
                <a:latin typeface="Poppins Bold"/>
                <a:ea typeface="Poppins Bold"/>
                <a:cs typeface="Poppins Bold"/>
                <a:sym typeface="Poppins Bold"/>
              </a:rPr>
              <a:t>n for Institutional Care </a:t>
            </a:r>
          </a:p>
        </p:txBody>
      </p:sp>
      <p:sp>
        <p:nvSpPr>
          <p:cNvPr id="11" name="TextBox 11"/>
          <p:cNvSpPr txBox="1"/>
          <p:nvPr/>
        </p:nvSpPr>
        <p:spPr>
          <a:xfrm>
            <a:off x="9144000" y="4131592"/>
            <a:ext cx="8258355" cy="1552575"/>
          </a:xfrm>
          <a:prstGeom prst="rect">
            <a:avLst/>
          </a:prstGeom>
        </p:spPr>
        <p:txBody>
          <a:bodyPr lIns="0" tIns="0" rIns="0" bIns="0" rtlCol="0" anchor="t">
            <a:spAutoFit/>
          </a:bodyPr>
          <a:lstStyle/>
          <a:p>
            <a:pPr marL="241300" lvl="1" indent="-120650" algn="l">
              <a:lnSpc>
                <a:spcPts val="2400"/>
              </a:lnSpc>
              <a:buFont typeface="Arial"/>
              <a:buChar char="•"/>
            </a:pPr>
            <a:r>
              <a:rPr lang="en-US" sz="2000" b="1">
                <a:solidFill>
                  <a:srgbClr val="FFFFFF"/>
                </a:solidFill>
                <a:latin typeface="Poppins Bold"/>
                <a:ea typeface="Poppins Bold"/>
                <a:cs typeface="Poppins Bold"/>
                <a:sym typeface="Poppins Bold"/>
              </a:rPr>
              <a:t>Structured settlements</a:t>
            </a:r>
            <a:r>
              <a:rPr lang="en-US" sz="2000">
                <a:solidFill>
                  <a:srgbClr val="FFFFFF"/>
                </a:solidFill>
                <a:latin typeface="Poppins"/>
                <a:ea typeface="Poppins"/>
                <a:cs typeface="Poppins"/>
                <a:sym typeface="Poppins"/>
              </a:rPr>
              <a:t> ensure tax-free, lifelong, predictable care funding.</a:t>
            </a:r>
          </a:p>
          <a:p>
            <a:pPr marL="241300" lvl="1" indent="-120650" algn="l">
              <a:lnSpc>
                <a:spcPts val="2400"/>
              </a:lnSpc>
              <a:buFont typeface="Arial"/>
              <a:buChar char="•"/>
            </a:pPr>
            <a:r>
              <a:rPr lang="en-US" sz="2000">
                <a:solidFill>
                  <a:srgbClr val="FFFFFF"/>
                </a:solidFill>
                <a:latin typeface="Poppins"/>
                <a:ea typeface="Poppins"/>
                <a:cs typeface="Poppins"/>
                <a:sym typeface="Poppins"/>
              </a:rPr>
              <a:t>Ideal for catastrophic or cognitively impaired plaintiffs.</a:t>
            </a:r>
          </a:p>
          <a:p>
            <a:pPr marL="241300" lvl="1" indent="-120650" algn="l">
              <a:lnSpc>
                <a:spcPts val="2400"/>
              </a:lnSpc>
              <a:buFont typeface="Arial"/>
              <a:buChar char="•"/>
            </a:pPr>
            <a:r>
              <a:rPr lang="en-US" sz="2000">
                <a:solidFill>
                  <a:srgbClr val="FFFFFF"/>
                </a:solidFill>
                <a:latin typeface="Poppins"/>
                <a:ea typeface="Poppins"/>
                <a:cs typeface="Poppins"/>
                <a:sym typeface="Poppins"/>
              </a:rPr>
              <a:t>Aligns with the court’s goal of </a:t>
            </a:r>
            <a:r>
              <a:rPr lang="en-US" sz="2000" b="1">
                <a:solidFill>
                  <a:srgbClr val="FFFFFF"/>
                </a:solidFill>
                <a:latin typeface="Poppins Bold"/>
                <a:ea typeface="Poppins Bold"/>
                <a:cs typeface="Poppins Bold"/>
                <a:sym typeface="Poppins Bold"/>
              </a:rPr>
              <a:t>reasonable comfort, financial dignity and security.</a:t>
            </a:r>
          </a:p>
        </p:txBody>
      </p:sp>
      <p:sp>
        <p:nvSpPr>
          <p:cNvPr id="12" name="TextBox 12"/>
          <p:cNvSpPr txBox="1"/>
          <p:nvPr/>
        </p:nvSpPr>
        <p:spPr>
          <a:xfrm>
            <a:off x="9144000" y="3533533"/>
            <a:ext cx="8258355" cy="435769"/>
          </a:xfrm>
          <a:prstGeom prst="rect">
            <a:avLst/>
          </a:prstGeom>
        </p:spPr>
        <p:txBody>
          <a:bodyPr lIns="0" tIns="0" rIns="0" bIns="0" rtlCol="0" anchor="t">
            <a:spAutoFit/>
          </a:bodyPr>
          <a:lstStyle/>
          <a:p>
            <a:pPr marL="0" lvl="0" indent="0" algn="l">
              <a:lnSpc>
                <a:spcPts val="2928"/>
              </a:lnSpc>
              <a:spcBef>
                <a:spcPct val="0"/>
              </a:spcBef>
            </a:pPr>
            <a:r>
              <a:rPr lang="en-US" sz="3300" b="1" u="none" strike="noStrike" spc="-81">
                <a:solidFill>
                  <a:srgbClr val="8AE34E"/>
                </a:solidFill>
                <a:latin typeface="Poppins Bold"/>
                <a:ea typeface="Poppins Bold"/>
                <a:cs typeface="Poppins Bold"/>
                <a:sym typeface="Poppins Bold"/>
              </a:rPr>
              <a:t>Structure for Security</a:t>
            </a:r>
          </a:p>
        </p:txBody>
      </p:sp>
      <p:sp>
        <p:nvSpPr>
          <p:cNvPr id="13" name="TextBox 13"/>
          <p:cNvSpPr txBox="1"/>
          <p:nvPr/>
        </p:nvSpPr>
        <p:spPr>
          <a:xfrm>
            <a:off x="9144000" y="6539768"/>
            <a:ext cx="8258355" cy="1247775"/>
          </a:xfrm>
          <a:prstGeom prst="rect">
            <a:avLst/>
          </a:prstGeom>
        </p:spPr>
        <p:txBody>
          <a:bodyPr lIns="0" tIns="0" rIns="0" bIns="0" rtlCol="0" anchor="t">
            <a:spAutoFit/>
          </a:bodyPr>
          <a:lstStyle/>
          <a:p>
            <a:pPr marL="241301" lvl="1" indent="-120651" algn="l">
              <a:lnSpc>
                <a:spcPts val="2400"/>
              </a:lnSpc>
              <a:buFont typeface="Arial"/>
              <a:buChar char="•"/>
            </a:pPr>
            <a:r>
              <a:rPr lang="en-US" sz="2000">
                <a:solidFill>
                  <a:srgbClr val="FFFFFF"/>
                </a:solidFill>
                <a:latin typeface="Poppins"/>
                <a:ea typeface="Poppins"/>
                <a:cs typeface="Poppins"/>
                <a:sym typeface="Poppins"/>
              </a:rPr>
              <a:t>Use restorative language: </a:t>
            </a:r>
            <a:r>
              <a:rPr lang="en-US" sz="2000" i="1">
                <a:solidFill>
                  <a:srgbClr val="FFFFFF"/>
                </a:solidFill>
                <a:latin typeface="Poppins Italics"/>
                <a:ea typeface="Poppins Italics"/>
                <a:cs typeface="Poppins Italics"/>
                <a:sym typeface="Poppins Italics"/>
              </a:rPr>
              <a:t>“restore,” “rebuild,” “preserve independence.”</a:t>
            </a:r>
          </a:p>
          <a:p>
            <a:pPr marL="241301" lvl="1" indent="-120651" algn="l">
              <a:lnSpc>
                <a:spcPts val="2400"/>
              </a:lnSpc>
              <a:buFont typeface="Arial"/>
              <a:buChar char="•"/>
            </a:pPr>
            <a:r>
              <a:rPr lang="en-US" sz="2000">
                <a:solidFill>
                  <a:srgbClr val="FFFFFF"/>
                </a:solidFill>
                <a:latin typeface="Poppins"/>
                <a:ea typeface="Poppins"/>
                <a:cs typeface="Poppins"/>
                <a:sym typeface="Poppins"/>
              </a:rPr>
              <a:t>Anchor the narrative in humanity - what life looked like before, what’s lost, and what’s needed to rebuild it.</a:t>
            </a:r>
          </a:p>
        </p:txBody>
      </p:sp>
      <p:sp>
        <p:nvSpPr>
          <p:cNvPr id="14" name="TextBox 14"/>
          <p:cNvSpPr txBox="1"/>
          <p:nvPr/>
        </p:nvSpPr>
        <p:spPr>
          <a:xfrm>
            <a:off x="9144000" y="5941708"/>
            <a:ext cx="8258355" cy="435769"/>
          </a:xfrm>
          <a:prstGeom prst="rect">
            <a:avLst/>
          </a:prstGeom>
        </p:spPr>
        <p:txBody>
          <a:bodyPr lIns="0" tIns="0" rIns="0" bIns="0" rtlCol="0" anchor="t">
            <a:spAutoFit/>
          </a:bodyPr>
          <a:lstStyle/>
          <a:p>
            <a:pPr marL="0" lvl="0" indent="0" algn="l">
              <a:lnSpc>
                <a:spcPts val="2928"/>
              </a:lnSpc>
              <a:spcBef>
                <a:spcPct val="0"/>
              </a:spcBef>
            </a:pPr>
            <a:r>
              <a:rPr lang="en-US" sz="3300" b="1" u="none" strike="noStrike" spc="-81">
                <a:solidFill>
                  <a:srgbClr val="8AE34E"/>
                </a:solidFill>
                <a:latin typeface="Poppins Bold"/>
                <a:ea typeface="Poppins Bold"/>
                <a:cs typeface="Poppins Bold"/>
                <a:sym typeface="Poppins Bold"/>
              </a:rPr>
              <a:t>Manage the Message</a:t>
            </a:r>
          </a:p>
        </p:txBody>
      </p:sp>
      <p:sp>
        <p:nvSpPr>
          <p:cNvPr id="15" name="TextBox 15"/>
          <p:cNvSpPr txBox="1"/>
          <p:nvPr/>
        </p:nvSpPr>
        <p:spPr>
          <a:xfrm>
            <a:off x="9144000" y="8620125"/>
            <a:ext cx="8258355" cy="638175"/>
          </a:xfrm>
          <a:prstGeom prst="rect">
            <a:avLst/>
          </a:prstGeom>
        </p:spPr>
        <p:txBody>
          <a:bodyPr lIns="0" tIns="0" rIns="0" bIns="0" rtlCol="0" anchor="t">
            <a:spAutoFit/>
          </a:bodyPr>
          <a:lstStyle/>
          <a:p>
            <a:pPr marL="241301" lvl="1" indent="-120651" algn="l">
              <a:lnSpc>
                <a:spcPts val="2400"/>
              </a:lnSpc>
              <a:buFont typeface="Arial"/>
              <a:buChar char="•"/>
            </a:pPr>
            <a:r>
              <a:rPr lang="en-US" sz="2000">
                <a:solidFill>
                  <a:srgbClr val="FFFFFF"/>
                </a:solidFill>
                <a:latin typeface="Poppins"/>
                <a:ea typeface="Poppins"/>
                <a:cs typeface="Poppins"/>
                <a:sym typeface="Poppins"/>
              </a:rPr>
              <a:t>The goal is not perfection, but adequacy - a fair and realistic restoration of dignity, independence, and security.</a:t>
            </a:r>
          </a:p>
        </p:txBody>
      </p:sp>
      <p:sp>
        <p:nvSpPr>
          <p:cNvPr id="16" name="TextBox 16"/>
          <p:cNvSpPr txBox="1"/>
          <p:nvPr/>
        </p:nvSpPr>
        <p:spPr>
          <a:xfrm>
            <a:off x="9144000" y="8045084"/>
            <a:ext cx="8599677" cy="412750"/>
          </a:xfrm>
          <a:prstGeom prst="rect">
            <a:avLst/>
          </a:prstGeom>
        </p:spPr>
        <p:txBody>
          <a:bodyPr lIns="0" tIns="0" rIns="0" bIns="0" rtlCol="0" anchor="t">
            <a:spAutoFit/>
          </a:bodyPr>
          <a:lstStyle/>
          <a:p>
            <a:pPr marL="0" lvl="0" indent="0" algn="l">
              <a:lnSpc>
                <a:spcPts val="2840"/>
              </a:lnSpc>
              <a:spcBef>
                <a:spcPct val="0"/>
              </a:spcBef>
            </a:pPr>
            <a:r>
              <a:rPr lang="en-US" sz="3200" b="1" u="none" strike="noStrike" spc="-79">
                <a:solidFill>
                  <a:srgbClr val="8AE34E"/>
                </a:solidFill>
                <a:latin typeface="Poppins Bold"/>
                <a:ea typeface="Poppins Bold"/>
                <a:cs typeface="Poppins Bold"/>
                <a:sym typeface="Poppins Bold"/>
              </a:rPr>
              <a:t>Advocate for the Full Measure of Recovery</a:t>
            </a:r>
          </a:p>
        </p:txBody>
      </p:sp>
      <p:grpSp>
        <p:nvGrpSpPr>
          <p:cNvPr id="17" name="Group 17"/>
          <p:cNvGrpSpPr/>
          <p:nvPr/>
        </p:nvGrpSpPr>
        <p:grpSpPr>
          <a:xfrm>
            <a:off x="15884328" y="9482930"/>
            <a:ext cx="1997488" cy="492714"/>
            <a:chOff x="0" y="0"/>
            <a:chExt cx="4377285" cy="1079731"/>
          </a:xfrm>
        </p:grpSpPr>
        <p:sp>
          <p:nvSpPr>
            <p:cNvPr id="18" name="Freeform 18"/>
            <p:cNvSpPr/>
            <p:nvPr/>
          </p:nvSpPr>
          <p:spPr>
            <a:xfrm>
              <a:off x="0" y="0"/>
              <a:ext cx="4377309" cy="1079754"/>
            </a:xfrm>
            <a:custGeom>
              <a:avLst/>
              <a:gdLst/>
              <a:ahLst/>
              <a:cxnLst/>
              <a:rect l="l" t="t" r="r" b="b"/>
              <a:pathLst>
                <a:path w="4377309" h="1079754">
                  <a:moveTo>
                    <a:pt x="0" y="0"/>
                  </a:moveTo>
                  <a:lnTo>
                    <a:pt x="4377309" y="0"/>
                  </a:lnTo>
                  <a:lnTo>
                    <a:pt x="4377309" y="1079754"/>
                  </a:lnTo>
                  <a:lnTo>
                    <a:pt x="0" y="1079754"/>
                  </a:lnTo>
                  <a:lnTo>
                    <a:pt x="0" y="0"/>
                  </a:lnTo>
                  <a:close/>
                </a:path>
              </a:pathLst>
            </a:custGeom>
            <a:blipFill>
              <a:blip r:embed="rId3"/>
              <a:stretch>
                <a:fillRect t="-300" b="-298"/>
              </a:stretch>
            </a:blipFill>
          </p:spPr>
          <p:txBody>
            <a:bodyPr/>
            <a:lstStyle/>
            <a:p>
              <a:endParaRPr lang="en-CA"/>
            </a:p>
          </p:txBody>
        </p:sp>
      </p:grpSp>
      <p:sp>
        <p:nvSpPr>
          <p:cNvPr id="19" name="TextBox 19"/>
          <p:cNvSpPr txBox="1"/>
          <p:nvPr/>
        </p:nvSpPr>
        <p:spPr>
          <a:xfrm>
            <a:off x="9144000" y="1418617"/>
            <a:ext cx="8258355" cy="1857375"/>
          </a:xfrm>
          <a:prstGeom prst="rect">
            <a:avLst/>
          </a:prstGeom>
        </p:spPr>
        <p:txBody>
          <a:bodyPr lIns="0" tIns="0" rIns="0" bIns="0" rtlCol="0" anchor="t">
            <a:spAutoFit/>
          </a:bodyPr>
          <a:lstStyle/>
          <a:p>
            <a:pPr marL="241301" lvl="1" indent="-120651" algn="l">
              <a:lnSpc>
                <a:spcPts val="2400"/>
              </a:lnSpc>
              <a:buFont typeface="Arial"/>
              <a:buChar char="•"/>
            </a:pPr>
            <a:r>
              <a:rPr lang="en-US" sz="2000">
                <a:solidFill>
                  <a:srgbClr val="FFFFFF"/>
                </a:solidFill>
                <a:latin typeface="Poppins"/>
                <a:ea typeface="Poppins"/>
                <a:cs typeface="Poppins"/>
                <a:sym typeface="Poppins"/>
              </a:rPr>
              <a:t>Public programs like ADP, ODB, Passport, etc are </a:t>
            </a:r>
            <a:r>
              <a:rPr lang="en-US" sz="2000" b="1">
                <a:solidFill>
                  <a:srgbClr val="FFFFFF"/>
                </a:solidFill>
                <a:latin typeface="Poppins Bold"/>
                <a:ea typeface="Poppins Bold"/>
                <a:cs typeface="Poppins Bold"/>
                <a:sym typeface="Poppins Bold"/>
              </a:rPr>
              <a:t>uncertain and discretionary.</a:t>
            </a:r>
          </a:p>
          <a:p>
            <a:pPr marL="241301" lvl="1" indent="-120651" algn="l">
              <a:lnSpc>
                <a:spcPts val="2400"/>
              </a:lnSpc>
              <a:buFont typeface="Arial"/>
              <a:buChar char="•"/>
            </a:pPr>
            <a:r>
              <a:rPr lang="en-US" sz="2000">
                <a:solidFill>
                  <a:srgbClr val="FFFFFF"/>
                </a:solidFill>
                <a:latin typeface="Poppins"/>
                <a:ea typeface="Poppins"/>
                <a:cs typeface="Poppins"/>
                <a:sym typeface="Poppins"/>
              </a:rPr>
              <a:t>The </a:t>
            </a:r>
            <a:r>
              <a:rPr lang="en-US" sz="2000" b="1">
                <a:solidFill>
                  <a:srgbClr val="FFFFFF"/>
                </a:solidFill>
                <a:latin typeface="Poppins Bold"/>
                <a:ea typeface="Poppins Bold"/>
                <a:cs typeface="Poppins Bold"/>
                <a:sym typeface="Poppins Bold"/>
              </a:rPr>
              <a:t>risk of government policy change</a:t>
            </a:r>
            <a:r>
              <a:rPr lang="en-US" sz="2000">
                <a:solidFill>
                  <a:srgbClr val="FFFFFF"/>
                </a:solidFill>
                <a:latin typeface="Poppins"/>
                <a:ea typeface="Poppins"/>
                <a:cs typeface="Poppins"/>
                <a:sym typeface="Poppins"/>
              </a:rPr>
              <a:t> should never fall on the injured plaintiff (MacLean v. Wallace; Butler v. Royal Victoria Hospital).</a:t>
            </a:r>
          </a:p>
          <a:p>
            <a:pPr marL="241301" lvl="1" indent="-120651" algn="l">
              <a:lnSpc>
                <a:spcPts val="2400"/>
              </a:lnSpc>
              <a:buFont typeface="Arial"/>
              <a:buChar char="•"/>
            </a:pPr>
            <a:r>
              <a:rPr lang="en-US" sz="2000">
                <a:solidFill>
                  <a:srgbClr val="FFFFFF"/>
                </a:solidFill>
                <a:latin typeface="Poppins"/>
                <a:ea typeface="Poppins"/>
                <a:cs typeface="Poppins"/>
                <a:sym typeface="Poppins"/>
              </a:rPr>
              <a:t>Subrogated or contingent benefits are not deductible.</a:t>
            </a:r>
          </a:p>
        </p:txBody>
      </p:sp>
      <p:sp>
        <p:nvSpPr>
          <p:cNvPr id="20" name="TextBox 20"/>
          <p:cNvSpPr txBox="1"/>
          <p:nvPr/>
        </p:nvSpPr>
        <p:spPr>
          <a:xfrm>
            <a:off x="9144000" y="820557"/>
            <a:ext cx="8519159" cy="435769"/>
          </a:xfrm>
          <a:prstGeom prst="rect">
            <a:avLst/>
          </a:prstGeom>
        </p:spPr>
        <p:txBody>
          <a:bodyPr lIns="0" tIns="0" rIns="0" bIns="0" rtlCol="0" anchor="t">
            <a:spAutoFit/>
          </a:bodyPr>
          <a:lstStyle/>
          <a:p>
            <a:pPr marL="0" lvl="0" indent="0" algn="l">
              <a:lnSpc>
                <a:spcPts val="2928"/>
              </a:lnSpc>
              <a:spcBef>
                <a:spcPct val="0"/>
              </a:spcBef>
            </a:pPr>
            <a:r>
              <a:rPr lang="en-US" sz="3300" b="1" spc="-81">
                <a:solidFill>
                  <a:srgbClr val="8AE34E"/>
                </a:solidFill>
                <a:latin typeface="Poppins Bold"/>
                <a:ea typeface="Poppins Bold"/>
                <a:cs typeface="Poppins Bold"/>
                <a:sym typeface="Poppins Bold"/>
              </a:rPr>
              <a:t>Do </a:t>
            </a:r>
            <a:r>
              <a:rPr lang="en-US" sz="3300" b="1" u="none" strike="noStrike" spc="-81">
                <a:solidFill>
                  <a:srgbClr val="8AE34E"/>
                </a:solidFill>
                <a:latin typeface="Poppins Bold"/>
                <a:ea typeface="Poppins Bold"/>
                <a:cs typeface="Poppins Bold"/>
                <a:sym typeface="Poppins Bold"/>
              </a:rPr>
              <a:t>not Discount for Government Funding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5555" b="-5555"/>
              </a:stretch>
            </a:blipFill>
          </p:spPr>
          <p:txBody>
            <a:bodyPr/>
            <a:lstStyle/>
            <a:p>
              <a:endParaRPr lang="en-CA"/>
            </a:p>
          </p:txBody>
        </p:sp>
      </p:grpSp>
      <p:grpSp>
        <p:nvGrpSpPr>
          <p:cNvPr id="4" name="Group 4"/>
          <p:cNvGrpSpPr/>
          <p:nvPr/>
        </p:nvGrpSpPr>
        <p:grpSpPr>
          <a:xfrm>
            <a:off x="14010278" y="8711206"/>
            <a:ext cx="3249022" cy="801426"/>
            <a:chOff x="0" y="0"/>
            <a:chExt cx="3819269" cy="942087"/>
          </a:xfrm>
        </p:grpSpPr>
        <p:sp>
          <p:nvSpPr>
            <p:cNvPr id="5" name="Freeform 5"/>
            <p:cNvSpPr/>
            <p:nvPr/>
          </p:nvSpPr>
          <p:spPr>
            <a:xfrm>
              <a:off x="0" y="0"/>
              <a:ext cx="3819271" cy="942086"/>
            </a:xfrm>
            <a:custGeom>
              <a:avLst/>
              <a:gdLst/>
              <a:ahLst/>
              <a:cxnLst/>
              <a:rect l="l" t="t" r="r" b="b"/>
              <a:pathLst>
                <a:path w="3819271" h="942086">
                  <a:moveTo>
                    <a:pt x="0" y="0"/>
                  </a:moveTo>
                  <a:lnTo>
                    <a:pt x="3819271" y="0"/>
                  </a:lnTo>
                  <a:lnTo>
                    <a:pt x="3819271" y="942086"/>
                  </a:lnTo>
                  <a:lnTo>
                    <a:pt x="0" y="942086"/>
                  </a:lnTo>
                  <a:lnTo>
                    <a:pt x="0" y="0"/>
                  </a:lnTo>
                  <a:close/>
                </a:path>
              </a:pathLst>
            </a:custGeom>
            <a:blipFill>
              <a:blip r:embed="rId4"/>
              <a:stretch>
                <a:fillRect t="-300" b="-300"/>
              </a:stretch>
            </a:blipFill>
          </p:spPr>
          <p:txBody>
            <a:bodyPr/>
            <a:lstStyle/>
            <a:p>
              <a:endParaRPr lang="en-CA"/>
            </a:p>
          </p:txBody>
        </p:sp>
      </p:grpSp>
      <p:grpSp>
        <p:nvGrpSpPr>
          <p:cNvPr id="6" name="Group 6"/>
          <p:cNvGrpSpPr/>
          <p:nvPr/>
        </p:nvGrpSpPr>
        <p:grpSpPr>
          <a:xfrm>
            <a:off x="735095" y="4363719"/>
            <a:ext cx="5148913" cy="5148913"/>
            <a:chOff x="0" y="0"/>
            <a:chExt cx="812800" cy="812800"/>
          </a:xfrm>
        </p:grpSpPr>
        <p:sp>
          <p:nvSpPr>
            <p:cNvPr id="7" name="Freeform 7" descr="Clasping hands"/>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22831" r="-27226"/>
              </a:stretch>
            </a:blipFill>
            <a:ln w="38100" cap="sq">
              <a:solidFill>
                <a:srgbClr val="8FE84F"/>
              </a:solidFill>
              <a:prstDash val="solid"/>
              <a:miter/>
            </a:ln>
          </p:spPr>
          <p:txBody>
            <a:bodyPr/>
            <a:lstStyle/>
            <a:p>
              <a:endParaRPr lang="en-CA"/>
            </a:p>
          </p:txBody>
        </p:sp>
      </p:grpSp>
      <p:sp>
        <p:nvSpPr>
          <p:cNvPr id="8" name="TextBox 8"/>
          <p:cNvSpPr txBox="1"/>
          <p:nvPr/>
        </p:nvSpPr>
        <p:spPr>
          <a:xfrm>
            <a:off x="735095" y="1061823"/>
            <a:ext cx="16524205" cy="3149599"/>
          </a:xfrm>
          <a:prstGeom prst="rect">
            <a:avLst/>
          </a:prstGeom>
        </p:spPr>
        <p:txBody>
          <a:bodyPr lIns="0" tIns="0" rIns="0" bIns="0" rtlCol="0" anchor="t">
            <a:spAutoFit/>
          </a:bodyPr>
          <a:lstStyle/>
          <a:p>
            <a:pPr marL="0" lvl="0" indent="0" algn="l">
              <a:lnSpc>
                <a:spcPts val="7809"/>
              </a:lnSpc>
              <a:spcBef>
                <a:spcPct val="0"/>
              </a:spcBef>
            </a:pPr>
            <a:r>
              <a:rPr lang="en-US" sz="8799" b="1" u="none" strike="noStrike" spc="-217">
                <a:solidFill>
                  <a:srgbClr val="FFFFFF"/>
                </a:solidFill>
                <a:latin typeface="Poppins Bold"/>
                <a:ea typeface="Poppins Bold"/>
                <a:cs typeface="Poppins Bold"/>
                <a:sym typeface="Poppins Bold"/>
              </a:rPr>
              <a:t>Quantifying Justice: Achieving Fair Recovery in Medical Negligence Cases </a:t>
            </a:r>
          </a:p>
        </p:txBody>
      </p:sp>
      <p:sp>
        <p:nvSpPr>
          <p:cNvPr id="9" name="TextBox 9"/>
          <p:cNvSpPr txBox="1"/>
          <p:nvPr/>
        </p:nvSpPr>
        <p:spPr>
          <a:xfrm>
            <a:off x="6687151" y="8068335"/>
            <a:ext cx="6519984" cy="1189965"/>
          </a:xfrm>
          <a:prstGeom prst="rect">
            <a:avLst/>
          </a:prstGeom>
        </p:spPr>
        <p:txBody>
          <a:bodyPr lIns="0" tIns="0" rIns="0" bIns="0" rtlCol="0" anchor="t">
            <a:spAutoFit/>
          </a:bodyPr>
          <a:lstStyle/>
          <a:p>
            <a:pPr algn="l">
              <a:lnSpc>
                <a:spcPts val="4759"/>
              </a:lnSpc>
            </a:pPr>
            <a:r>
              <a:rPr lang="en-US" sz="3399" b="1">
                <a:solidFill>
                  <a:srgbClr val="FDFCFC"/>
                </a:solidFill>
                <a:latin typeface="Inter Bold"/>
                <a:ea typeface="Inter Bold"/>
                <a:cs typeface="Inter Bold"/>
                <a:sym typeface="Inter Bold"/>
              </a:rPr>
              <a:t>Presented by Pinta Maguire, Senior Counsel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2A53"/>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5555" b="-5555"/>
              </a:stretch>
            </a:blipFill>
          </p:spPr>
          <p:txBody>
            <a:bodyPr/>
            <a:lstStyle/>
            <a:p>
              <a:endParaRPr lang="en-CA"/>
            </a:p>
          </p:txBody>
        </p:sp>
      </p:grpSp>
      <p:sp>
        <p:nvSpPr>
          <p:cNvPr id="62" name="Right Triangle 61">
            <a:extLst>
              <a:ext uri="{FF2B5EF4-FFF2-40B4-BE49-F238E27FC236}">
                <a16:creationId xmlns:a16="http://schemas.microsoft.com/office/drawing/2014/main" id="{F702B06A-2DFF-E20C-7F9D-B2311CB50B0E}"/>
              </a:ext>
            </a:extLst>
          </p:cNvPr>
          <p:cNvSpPr/>
          <p:nvPr/>
        </p:nvSpPr>
        <p:spPr>
          <a:xfrm rot="16200000">
            <a:off x="11979535" y="3986511"/>
            <a:ext cx="8757494" cy="3859436"/>
          </a:xfrm>
          <a:prstGeom prst="rtTriangle">
            <a:avLst/>
          </a:prstGeom>
          <a:solidFill>
            <a:srgbClr val="8AE3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4"/>
          <p:cNvSpPr txBox="1"/>
          <p:nvPr/>
        </p:nvSpPr>
        <p:spPr>
          <a:xfrm>
            <a:off x="564216" y="1515468"/>
            <a:ext cx="6293348" cy="1390147"/>
          </a:xfrm>
          <a:prstGeom prst="rect">
            <a:avLst/>
          </a:prstGeom>
        </p:spPr>
        <p:txBody>
          <a:bodyPr lIns="0" tIns="0" rIns="0" bIns="0" rtlCol="0" anchor="t">
            <a:spAutoFit/>
          </a:bodyPr>
          <a:lstStyle/>
          <a:p>
            <a:pPr marL="0" lvl="0" indent="0" algn="l">
              <a:lnSpc>
                <a:spcPts val="9360"/>
              </a:lnSpc>
              <a:spcBef>
                <a:spcPct val="0"/>
              </a:spcBef>
            </a:pPr>
            <a:r>
              <a:rPr lang="en-US" sz="10547" b="1" u="none" strike="noStrike" spc="-261">
                <a:solidFill>
                  <a:srgbClr val="FFFFFF"/>
                </a:solidFill>
                <a:latin typeface="Poppins Bold"/>
                <a:ea typeface="Poppins Bold"/>
                <a:cs typeface="Poppins Bold"/>
                <a:sym typeface="Poppins Bold"/>
              </a:rPr>
              <a:t>Overview</a:t>
            </a:r>
          </a:p>
        </p:txBody>
      </p:sp>
      <p:grpSp>
        <p:nvGrpSpPr>
          <p:cNvPr id="7" name="Group 7"/>
          <p:cNvGrpSpPr/>
          <p:nvPr/>
        </p:nvGrpSpPr>
        <p:grpSpPr>
          <a:xfrm>
            <a:off x="7114740" y="1627211"/>
            <a:ext cx="10144560" cy="957112"/>
            <a:chOff x="0" y="0"/>
            <a:chExt cx="4307488" cy="406400"/>
          </a:xfrm>
        </p:grpSpPr>
        <p:sp>
          <p:nvSpPr>
            <p:cNvPr id="8" name="Freeform 8"/>
            <p:cNvSpPr/>
            <p:nvPr/>
          </p:nvSpPr>
          <p:spPr>
            <a:xfrm>
              <a:off x="0" y="0"/>
              <a:ext cx="4307488" cy="406400"/>
            </a:xfrm>
            <a:custGeom>
              <a:avLst/>
              <a:gdLst/>
              <a:ahLst/>
              <a:cxnLst/>
              <a:rect l="l" t="t" r="r" b="b"/>
              <a:pathLst>
                <a:path w="4307488" h="406400">
                  <a:moveTo>
                    <a:pt x="4104288" y="0"/>
                  </a:moveTo>
                  <a:cubicBezTo>
                    <a:pt x="4216512" y="0"/>
                    <a:pt x="4307488" y="90976"/>
                    <a:pt x="4307488" y="203200"/>
                  </a:cubicBezTo>
                  <a:cubicBezTo>
                    <a:pt x="4307488" y="315424"/>
                    <a:pt x="4216512" y="406400"/>
                    <a:pt x="4104288" y="406400"/>
                  </a:cubicBezTo>
                  <a:lnTo>
                    <a:pt x="203200" y="406400"/>
                  </a:lnTo>
                  <a:cubicBezTo>
                    <a:pt x="90976" y="406400"/>
                    <a:pt x="0" y="315424"/>
                    <a:pt x="0" y="203200"/>
                  </a:cubicBezTo>
                  <a:cubicBezTo>
                    <a:pt x="0" y="90976"/>
                    <a:pt x="90976" y="0"/>
                    <a:pt x="203200" y="0"/>
                  </a:cubicBezTo>
                  <a:close/>
                </a:path>
              </a:pathLst>
            </a:custGeom>
            <a:solidFill>
              <a:srgbClr val="FFFFFF"/>
            </a:solidFill>
          </p:spPr>
          <p:txBody>
            <a:bodyPr/>
            <a:lstStyle/>
            <a:p>
              <a:endParaRPr lang="en-CA"/>
            </a:p>
          </p:txBody>
        </p:sp>
        <p:sp>
          <p:nvSpPr>
            <p:cNvPr id="9" name="TextBox 9"/>
            <p:cNvSpPr txBox="1"/>
            <p:nvPr/>
          </p:nvSpPr>
          <p:spPr>
            <a:xfrm>
              <a:off x="0" y="-38100"/>
              <a:ext cx="4307488" cy="444500"/>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7114740" y="1550225"/>
            <a:ext cx="1202599" cy="1111084"/>
            <a:chOff x="0" y="0"/>
            <a:chExt cx="1213711" cy="1121351"/>
          </a:xfrm>
        </p:grpSpPr>
        <p:sp>
          <p:nvSpPr>
            <p:cNvPr id="11" name="Freeform 11"/>
            <p:cNvSpPr/>
            <p:nvPr/>
          </p:nvSpPr>
          <p:spPr>
            <a:xfrm>
              <a:off x="0" y="0"/>
              <a:ext cx="1213711" cy="1121351"/>
            </a:xfrm>
            <a:custGeom>
              <a:avLst/>
              <a:gdLst/>
              <a:ahLst/>
              <a:cxnLst/>
              <a:rect l="l" t="t" r="r" b="b"/>
              <a:pathLst>
                <a:path w="1213711" h="1121351">
                  <a:moveTo>
                    <a:pt x="606856" y="0"/>
                  </a:moveTo>
                  <a:cubicBezTo>
                    <a:pt x="271698" y="0"/>
                    <a:pt x="0" y="251023"/>
                    <a:pt x="0" y="560675"/>
                  </a:cubicBezTo>
                  <a:cubicBezTo>
                    <a:pt x="0" y="870328"/>
                    <a:pt x="271698" y="1121351"/>
                    <a:pt x="606856" y="1121351"/>
                  </a:cubicBezTo>
                  <a:cubicBezTo>
                    <a:pt x="942013" y="1121351"/>
                    <a:pt x="1213711" y="870328"/>
                    <a:pt x="1213711" y="560675"/>
                  </a:cubicBezTo>
                  <a:cubicBezTo>
                    <a:pt x="1213711" y="251023"/>
                    <a:pt x="942013" y="0"/>
                    <a:pt x="606856" y="0"/>
                  </a:cubicBezTo>
                  <a:close/>
                </a:path>
              </a:pathLst>
            </a:custGeom>
            <a:solidFill>
              <a:srgbClr val="8AE34E"/>
            </a:solidFill>
          </p:spPr>
          <p:txBody>
            <a:bodyPr/>
            <a:lstStyle/>
            <a:p>
              <a:endParaRPr lang="en-CA"/>
            </a:p>
          </p:txBody>
        </p:sp>
        <p:sp>
          <p:nvSpPr>
            <p:cNvPr id="12" name="TextBox 12"/>
            <p:cNvSpPr txBox="1"/>
            <p:nvPr/>
          </p:nvSpPr>
          <p:spPr>
            <a:xfrm>
              <a:off x="113785" y="9877"/>
              <a:ext cx="986140" cy="1006348"/>
            </a:xfrm>
            <a:prstGeom prst="rect">
              <a:avLst/>
            </a:prstGeom>
          </p:spPr>
          <p:txBody>
            <a:bodyPr lIns="50800" tIns="50800" rIns="50800" bIns="50800" rtlCol="0" anchor="ctr"/>
            <a:lstStyle/>
            <a:p>
              <a:pPr algn="ctr">
                <a:lnSpc>
                  <a:spcPts val="4620"/>
                </a:lnSpc>
              </a:pPr>
              <a:r>
                <a:rPr lang="en-US" sz="3300" b="1">
                  <a:solidFill>
                    <a:srgbClr val="000000"/>
                  </a:solidFill>
                  <a:latin typeface="Poppins Bold"/>
                  <a:ea typeface="Poppins Bold"/>
                  <a:cs typeface="Poppins Bold"/>
                  <a:sym typeface="Poppins Bold"/>
                </a:rPr>
                <a:t>01</a:t>
              </a:r>
            </a:p>
          </p:txBody>
        </p:sp>
      </p:grpSp>
      <p:sp>
        <p:nvSpPr>
          <p:cNvPr id="13" name="TextBox 13"/>
          <p:cNvSpPr txBox="1"/>
          <p:nvPr/>
        </p:nvSpPr>
        <p:spPr>
          <a:xfrm>
            <a:off x="8578229" y="1917369"/>
            <a:ext cx="8158104" cy="412557"/>
          </a:xfrm>
          <a:prstGeom prst="rect">
            <a:avLst/>
          </a:prstGeom>
        </p:spPr>
        <p:txBody>
          <a:bodyPr lIns="0" tIns="0" rIns="0" bIns="0" rtlCol="0" anchor="t">
            <a:spAutoFit/>
          </a:bodyPr>
          <a:lstStyle/>
          <a:p>
            <a:pPr marL="0" lvl="0" indent="0" algn="l">
              <a:lnSpc>
                <a:spcPts val="2823"/>
              </a:lnSpc>
              <a:spcBef>
                <a:spcPct val="0"/>
              </a:spcBef>
            </a:pPr>
            <a:r>
              <a:rPr lang="en-US" sz="3069" b="1" u="sng" spc="435">
                <a:solidFill>
                  <a:srgbClr val="280F91"/>
                </a:solidFill>
                <a:latin typeface="Poppins Bold"/>
                <a:ea typeface="Poppins Bold"/>
                <a:cs typeface="Poppins Bold"/>
                <a:sym typeface="Poppins Bold"/>
              </a:rPr>
              <a:t>THE ANDREWS TRILOGY</a:t>
            </a:r>
          </a:p>
        </p:txBody>
      </p:sp>
      <p:grpSp>
        <p:nvGrpSpPr>
          <p:cNvPr id="14" name="Group 14"/>
          <p:cNvGrpSpPr/>
          <p:nvPr/>
        </p:nvGrpSpPr>
        <p:grpSpPr>
          <a:xfrm>
            <a:off x="7114740" y="2759014"/>
            <a:ext cx="10144560" cy="957112"/>
            <a:chOff x="0" y="0"/>
            <a:chExt cx="4307488" cy="406400"/>
          </a:xfrm>
        </p:grpSpPr>
        <p:sp>
          <p:nvSpPr>
            <p:cNvPr id="15" name="Freeform 15"/>
            <p:cNvSpPr/>
            <p:nvPr/>
          </p:nvSpPr>
          <p:spPr>
            <a:xfrm>
              <a:off x="0" y="0"/>
              <a:ext cx="4307488" cy="406400"/>
            </a:xfrm>
            <a:custGeom>
              <a:avLst/>
              <a:gdLst/>
              <a:ahLst/>
              <a:cxnLst/>
              <a:rect l="l" t="t" r="r" b="b"/>
              <a:pathLst>
                <a:path w="4307488" h="406400">
                  <a:moveTo>
                    <a:pt x="4104288" y="0"/>
                  </a:moveTo>
                  <a:cubicBezTo>
                    <a:pt x="4216512" y="0"/>
                    <a:pt x="4307488" y="90976"/>
                    <a:pt x="4307488" y="203200"/>
                  </a:cubicBezTo>
                  <a:cubicBezTo>
                    <a:pt x="4307488" y="315424"/>
                    <a:pt x="4216512" y="406400"/>
                    <a:pt x="4104288" y="406400"/>
                  </a:cubicBezTo>
                  <a:lnTo>
                    <a:pt x="203200" y="406400"/>
                  </a:lnTo>
                  <a:cubicBezTo>
                    <a:pt x="90976" y="406400"/>
                    <a:pt x="0" y="315424"/>
                    <a:pt x="0" y="203200"/>
                  </a:cubicBezTo>
                  <a:cubicBezTo>
                    <a:pt x="0" y="90976"/>
                    <a:pt x="90976" y="0"/>
                    <a:pt x="203200" y="0"/>
                  </a:cubicBezTo>
                  <a:close/>
                </a:path>
              </a:pathLst>
            </a:custGeom>
            <a:solidFill>
              <a:srgbClr val="FFFFFF"/>
            </a:solidFill>
          </p:spPr>
          <p:txBody>
            <a:bodyPr/>
            <a:lstStyle/>
            <a:p>
              <a:endParaRPr lang="en-CA"/>
            </a:p>
          </p:txBody>
        </p:sp>
        <p:sp>
          <p:nvSpPr>
            <p:cNvPr id="16" name="TextBox 16"/>
            <p:cNvSpPr txBox="1"/>
            <p:nvPr/>
          </p:nvSpPr>
          <p:spPr>
            <a:xfrm>
              <a:off x="0" y="-38100"/>
              <a:ext cx="4307488" cy="444500"/>
            </a:xfrm>
            <a:prstGeom prst="rect">
              <a:avLst/>
            </a:prstGeom>
          </p:spPr>
          <p:txBody>
            <a:bodyPr lIns="50800" tIns="50800" rIns="50800" bIns="50800" rtlCol="0" anchor="ctr"/>
            <a:lstStyle/>
            <a:p>
              <a:pPr algn="ctr">
                <a:lnSpc>
                  <a:spcPts val="3359"/>
                </a:lnSpc>
              </a:pPr>
              <a:endParaRPr/>
            </a:p>
          </p:txBody>
        </p:sp>
      </p:grpSp>
      <p:grpSp>
        <p:nvGrpSpPr>
          <p:cNvPr id="17" name="Group 17"/>
          <p:cNvGrpSpPr/>
          <p:nvPr/>
        </p:nvGrpSpPr>
        <p:grpSpPr>
          <a:xfrm>
            <a:off x="7114740" y="2682029"/>
            <a:ext cx="1202599" cy="1111084"/>
            <a:chOff x="0" y="0"/>
            <a:chExt cx="1213711" cy="1121351"/>
          </a:xfrm>
        </p:grpSpPr>
        <p:sp>
          <p:nvSpPr>
            <p:cNvPr id="18" name="Freeform 18"/>
            <p:cNvSpPr/>
            <p:nvPr/>
          </p:nvSpPr>
          <p:spPr>
            <a:xfrm>
              <a:off x="0" y="0"/>
              <a:ext cx="1213711" cy="1121351"/>
            </a:xfrm>
            <a:custGeom>
              <a:avLst/>
              <a:gdLst/>
              <a:ahLst/>
              <a:cxnLst/>
              <a:rect l="l" t="t" r="r" b="b"/>
              <a:pathLst>
                <a:path w="1213711" h="1121351">
                  <a:moveTo>
                    <a:pt x="606856" y="0"/>
                  </a:moveTo>
                  <a:cubicBezTo>
                    <a:pt x="271698" y="0"/>
                    <a:pt x="0" y="251023"/>
                    <a:pt x="0" y="560675"/>
                  </a:cubicBezTo>
                  <a:cubicBezTo>
                    <a:pt x="0" y="870328"/>
                    <a:pt x="271698" y="1121351"/>
                    <a:pt x="606856" y="1121351"/>
                  </a:cubicBezTo>
                  <a:cubicBezTo>
                    <a:pt x="942013" y="1121351"/>
                    <a:pt x="1213711" y="870328"/>
                    <a:pt x="1213711" y="560675"/>
                  </a:cubicBezTo>
                  <a:cubicBezTo>
                    <a:pt x="1213711" y="251023"/>
                    <a:pt x="942013" y="0"/>
                    <a:pt x="606856" y="0"/>
                  </a:cubicBezTo>
                  <a:close/>
                </a:path>
              </a:pathLst>
            </a:custGeom>
            <a:solidFill>
              <a:srgbClr val="8AE34E"/>
            </a:solidFill>
          </p:spPr>
          <p:txBody>
            <a:bodyPr/>
            <a:lstStyle/>
            <a:p>
              <a:endParaRPr lang="en-CA"/>
            </a:p>
          </p:txBody>
        </p:sp>
        <p:sp>
          <p:nvSpPr>
            <p:cNvPr id="19" name="TextBox 19"/>
            <p:cNvSpPr txBox="1"/>
            <p:nvPr/>
          </p:nvSpPr>
          <p:spPr>
            <a:xfrm>
              <a:off x="113785" y="9877"/>
              <a:ext cx="986140" cy="1006348"/>
            </a:xfrm>
            <a:prstGeom prst="rect">
              <a:avLst/>
            </a:prstGeom>
          </p:spPr>
          <p:txBody>
            <a:bodyPr lIns="50800" tIns="50800" rIns="50800" bIns="50800" rtlCol="0" anchor="ctr"/>
            <a:lstStyle/>
            <a:p>
              <a:pPr algn="ctr">
                <a:lnSpc>
                  <a:spcPts val="4620"/>
                </a:lnSpc>
              </a:pPr>
              <a:r>
                <a:rPr lang="en-US" sz="3300" b="1">
                  <a:solidFill>
                    <a:srgbClr val="000000"/>
                  </a:solidFill>
                  <a:latin typeface="Poppins Bold"/>
                  <a:ea typeface="Poppins Bold"/>
                  <a:cs typeface="Poppins Bold"/>
                  <a:sym typeface="Poppins Bold"/>
                </a:rPr>
                <a:t>02</a:t>
              </a:r>
            </a:p>
          </p:txBody>
        </p:sp>
      </p:grpSp>
      <p:sp>
        <p:nvSpPr>
          <p:cNvPr id="20" name="TextBox 20"/>
          <p:cNvSpPr txBox="1"/>
          <p:nvPr/>
        </p:nvSpPr>
        <p:spPr>
          <a:xfrm>
            <a:off x="8578229" y="3049173"/>
            <a:ext cx="8158104" cy="412557"/>
          </a:xfrm>
          <a:prstGeom prst="rect">
            <a:avLst/>
          </a:prstGeom>
        </p:spPr>
        <p:txBody>
          <a:bodyPr lIns="0" tIns="0" rIns="0" bIns="0" rtlCol="0" anchor="t">
            <a:spAutoFit/>
          </a:bodyPr>
          <a:lstStyle/>
          <a:p>
            <a:pPr marL="0" lvl="0" indent="0" algn="l">
              <a:lnSpc>
                <a:spcPts val="2823"/>
              </a:lnSpc>
              <a:spcBef>
                <a:spcPct val="0"/>
              </a:spcBef>
            </a:pPr>
            <a:r>
              <a:rPr lang="en-US" sz="3069" b="1" u="sng" spc="435">
                <a:solidFill>
                  <a:srgbClr val="280F91"/>
                </a:solidFill>
                <a:latin typeface="Poppins Bold"/>
                <a:ea typeface="Poppins Bold"/>
                <a:cs typeface="Poppins Bold"/>
                <a:sym typeface="Poppins Bold"/>
              </a:rPr>
              <a:t>THE CORE PRINCIPLES</a:t>
            </a:r>
          </a:p>
        </p:txBody>
      </p:sp>
      <p:grpSp>
        <p:nvGrpSpPr>
          <p:cNvPr id="21" name="Group 21"/>
          <p:cNvGrpSpPr/>
          <p:nvPr/>
        </p:nvGrpSpPr>
        <p:grpSpPr>
          <a:xfrm>
            <a:off x="7114740" y="3887804"/>
            <a:ext cx="10144560" cy="957112"/>
            <a:chOff x="0" y="0"/>
            <a:chExt cx="4307488" cy="406400"/>
          </a:xfrm>
        </p:grpSpPr>
        <p:sp>
          <p:nvSpPr>
            <p:cNvPr id="22" name="Freeform 22"/>
            <p:cNvSpPr/>
            <p:nvPr/>
          </p:nvSpPr>
          <p:spPr>
            <a:xfrm>
              <a:off x="0" y="0"/>
              <a:ext cx="4307488" cy="406400"/>
            </a:xfrm>
            <a:custGeom>
              <a:avLst/>
              <a:gdLst/>
              <a:ahLst/>
              <a:cxnLst/>
              <a:rect l="l" t="t" r="r" b="b"/>
              <a:pathLst>
                <a:path w="4307488" h="406400">
                  <a:moveTo>
                    <a:pt x="4104288" y="0"/>
                  </a:moveTo>
                  <a:cubicBezTo>
                    <a:pt x="4216512" y="0"/>
                    <a:pt x="4307488" y="90976"/>
                    <a:pt x="4307488" y="203200"/>
                  </a:cubicBezTo>
                  <a:cubicBezTo>
                    <a:pt x="4307488" y="315424"/>
                    <a:pt x="4216512" y="406400"/>
                    <a:pt x="4104288" y="406400"/>
                  </a:cubicBezTo>
                  <a:lnTo>
                    <a:pt x="203200" y="406400"/>
                  </a:lnTo>
                  <a:cubicBezTo>
                    <a:pt x="90976" y="406400"/>
                    <a:pt x="0" y="315424"/>
                    <a:pt x="0" y="203200"/>
                  </a:cubicBezTo>
                  <a:cubicBezTo>
                    <a:pt x="0" y="90976"/>
                    <a:pt x="90976" y="0"/>
                    <a:pt x="203200" y="0"/>
                  </a:cubicBezTo>
                  <a:close/>
                </a:path>
              </a:pathLst>
            </a:custGeom>
            <a:solidFill>
              <a:srgbClr val="FFFFFF"/>
            </a:solidFill>
          </p:spPr>
          <p:txBody>
            <a:bodyPr/>
            <a:lstStyle/>
            <a:p>
              <a:endParaRPr lang="en-CA"/>
            </a:p>
          </p:txBody>
        </p:sp>
        <p:sp>
          <p:nvSpPr>
            <p:cNvPr id="23" name="TextBox 23"/>
            <p:cNvSpPr txBox="1"/>
            <p:nvPr/>
          </p:nvSpPr>
          <p:spPr>
            <a:xfrm>
              <a:off x="0" y="-38100"/>
              <a:ext cx="4307488" cy="444500"/>
            </a:xfrm>
            <a:prstGeom prst="rect">
              <a:avLst/>
            </a:prstGeom>
          </p:spPr>
          <p:txBody>
            <a:bodyPr lIns="50800" tIns="50800" rIns="50800" bIns="50800" rtlCol="0" anchor="ctr"/>
            <a:lstStyle/>
            <a:p>
              <a:pPr algn="ctr">
                <a:lnSpc>
                  <a:spcPts val="3359"/>
                </a:lnSpc>
              </a:pPr>
              <a:endParaRPr/>
            </a:p>
          </p:txBody>
        </p:sp>
      </p:grpSp>
      <p:grpSp>
        <p:nvGrpSpPr>
          <p:cNvPr id="24" name="Group 24"/>
          <p:cNvGrpSpPr/>
          <p:nvPr/>
        </p:nvGrpSpPr>
        <p:grpSpPr>
          <a:xfrm>
            <a:off x="7114740" y="3810818"/>
            <a:ext cx="1202599" cy="1111084"/>
            <a:chOff x="0" y="0"/>
            <a:chExt cx="1213711" cy="1121351"/>
          </a:xfrm>
        </p:grpSpPr>
        <p:sp>
          <p:nvSpPr>
            <p:cNvPr id="25" name="Freeform 25"/>
            <p:cNvSpPr/>
            <p:nvPr/>
          </p:nvSpPr>
          <p:spPr>
            <a:xfrm>
              <a:off x="0" y="0"/>
              <a:ext cx="1213711" cy="1121351"/>
            </a:xfrm>
            <a:custGeom>
              <a:avLst/>
              <a:gdLst/>
              <a:ahLst/>
              <a:cxnLst/>
              <a:rect l="l" t="t" r="r" b="b"/>
              <a:pathLst>
                <a:path w="1213711" h="1121351">
                  <a:moveTo>
                    <a:pt x="606856" y="0"/>
                  </a:moveTo>
                  <a:cubicBezTo>
                    <a:pt x="271698" y="0"/>
                    <a:pt x="0" y="251023"/>
                    <a:pt x="0" y="560675"/>
                  </a:cubicBezTo>
                  <a:cubicBezTo>
                    <a:pt x="0" y="870328"/>
                    <a:pt x="271698" y="1121351"/>
                    <a:pt x="606856" y="1121351"/>
                  </a:cubicBezTo>
                  <a:cubicBezTo>
                    <a:pt x="942013" y="1121351"/>
                    <a:pt x="1213711" y="870328"/>
                    <a:pt x="1213711" y="560675"/>
                  </a:cubicBezTo>
                  <a:cubicBezTo>
                    <a:pt x="1213711" y="251023"/>
                    <a:pt x="942013" y="0"/>
                    <a:pt x="606856" y="0"/>
                  </a:cubicBezTo>
                  <a:close/>
                </a:path>
              </a:pathLst>
            </a:custGeom>
            <a:solidFill>
              <a:srgbClr val="8AE34E"/>
            </a:solidFill>
          </p:spPr>
          <p:txBody>
            <a:bodyPr/>
            <a:lstStyle/>
            <a:p>
              <a:endParaRPr lang="en-CA"/>
            </a:p>
          </p:txBody>
        </p:sp>
        <p:sp>
          <p:nvSpPr>
            <p:cNvPr id="26" name="TextBox 26"/>
            <p:cNvSpPr txBox="1"/>
            <p:nvPr/>
          </p:nvSpPr>
          <p:spPr>
            <a:xfrm>
              <a:off x="113785" y="9877"/>
              <a:ext cx="986140" cy="1006348"/>
            </a:xfrm>
            <a:prstGeom prst="rect">
              <a:avLst/>
            </a:prstGeom>
          </p:spPr>
          <p:txBody>
            <a:bodyPr lIns="50800" tIns="50800" rIns="50800" bIns="50800" rtlCol="0" anchor="ctr"/>
            <a:lstStyle/>
            <a:p>
              <a:pPr algn="ctr">
                <a:lnSpc>
                  <a:spcPts val="4620"/>
                </a:lnSpc>
              </a:pPr>
              <a:r>
                <a:rPr lang="en-US" sz="3300" b="1">
                  <a:solidFill>
                    <a:srgbClr val="000000"/>
                  </a:solidFill>
                  <a:latin typeface="Poppins Bold"/>
                  <a:ea typeface="Poppins Bold"/>
                  <a:cs typeface="Poppins Bold"/>
                  <a:sym typeface="Poppins Bold"/>
                </a:rPr>
                <a:t>03</a:t>
              </a:r>
            </a:p>
          </p:txBody>
        </p:sp>
      </p:grpSp>
      <p:sp>
        <p:nvSpPr>
          <p:cNvPr id="27" name="TextBox 27"/>
          <p:cNvSpPr txBox="1"/>
          <p:nvPr/>
        </p:nvSpPr>
        <p:spPr>
          <a:xfrm>
            <a:off x="8578229" y="4177962"/>
            <a:ext cx="8158104" cy="412557"/>
          </a:xfrm>
          <a:prstGeom prst="rect">
            <a:avLst/>
          </a:prstGeom>
        </p:spPr>
        <p:txBody>
          <a:bodyPr lIns="0" tIns="0" rIns="0" bIns="0" rtlCol="0" anchor="t">
            <a:spAutoFit/>
          </a:bodyPr>
          <a:lstStyle/>
          <a:p>
            <a:pPr marL="0" lvl="0" indent="0" algn="l">
              <a:lnSpc>
                <a:spcPts val="2823"/>
              </a:lnSpc>
              <a:spcBef>
                <a:spcPct val="0"/>
              </a:spcBef>
            </a:pPr>
            <a:r>
              <a:rPr lang="en-US" sz="3069" b="1" u="sng" spc="435">
                <a:solidFill>
                  <a:srgbClr val="280F91"/>
                </a:solidFill>
                <a:latin typeface="Poppins Bold"/>
                <a:ea typeface="Poppins Bold"/>
                <a:cs typeface="Poppins Bold"/>
                <a:sym typeface="Poppins Bold"/>
              </a:rPr>
              <a:t>BUILDING THE FOUNDATION</a:t>
            </a:r>
          </a:p>
        </p:txBody>
      </p:sp>
      <p:grpSp>
        <p:nvGrpSpPr>
          <p:cNvPr id="28" name="Group 28"/>
          <p:cNvGrpSpPr/>
          <p:nvPr/>
        </p:nvGrpSpPr>
        <p:grpSpPr>
          <a:xfrm>
            <a:off x="7114740" y="5016593"/>
            <a:ext cx="10144560" cy="957112"/>
            <a:chOff x="0" y="0"/>
            <a:chExt cx="4307488" cy="406400"/>
          </a:xfrm>
        </p:grpSpPr>
        <p:sp>
          <p:nvSpPr>
            <p:cNvPr id="29" name="Freeform 29"/>
            <p:cNvSpPr/>
            <p:nvPr/>
          </p:nvSpPr>
          <p:spPr>
            <a:xfrm>
              <a:off x="0" y="0"/>
              <a:ext cx="4307488" cy="406400"/>
            </a:xfrm>
            <a:custGeom>
              <a:avLst/>
              <a:gdLst/>
              <a:ahLst/>
              <a:cxnLst/>
              <a:rect l="l" t="t" r="r" b="b"/>
              <a:pathLst>
                <a:path w="4307488" h="406400">
                  <a:moveTo>
                    <a:pt x="4104288" y="0"/>
                  </a:moveTo>
                  <a:cubicBezTo>
                    <a:pt x="4216512" y="0"/>
                    <a:pt x="4307488" y="90976"/>
                    <a:pt x="4307488" y="203200"/>
                  </a:cubicBezTo>
                  <a:cubicBezTo>
                    <a:pt x="4307488" y="315424"/>
                    <a:pt x="4216512" y="406400"/>
                    <a:pt x="4104288" y="406400"/>
                  </a:cubicBezTo>
                  <a:lnTo>
                    <a:pt x="203200" y="406400"/>
                  </a:lnTo>
                  <a:cubicBezTo>
                    <a:pt x="90976" y="406400"/>
                    <a:pt x="0" y="315424"/>
                    <a:pt x="0" y="203200"/>
                  </a:cubicBezTo>
                  <a:cubicBezTo>
                    <a:pt x="0" y="90976"/>
                    <a:pt x="90976" y="0"/>
                    <a:pt x="203200" y="0"/>
                  </a:cubicBezTo>
                  <a:close/>
                </a:path>
              </a:pathLst>
            </a:custGeom>
            <a:solidFill>
              <a:srgbClr val="FFFFFF"/>
            </a:solidFill>
          </p:spPr>
          <p:txBody>
            <a:bodyPr/>
            <a:lstStyle/>
            <a:p>
              <a:endParaRPr lang="en-CA"/>
            </a:p>
          </p:txBody>
        </p:sp>
        <p:sp>
          <p:nvSpPr>
            <p:cNvPr id="30" name="TextBox 30"/>
            <p:cNvSpPr txBox="1"/>
            <p:nvPr/>
          </p:nvSpPr>
          <p:spPr>
            <a:xfrm>
              <a:off x="0" y="-38100"/>
              <a:ext cx="4307488" cy="444500"/>
            </a:xfrm>
            <a:prstGeom prst="rect">
              <a:avLst/>
            </a:prstGeom>
          </p:spPr>
          <p:txBody>
            <a:bodyPr lIns="50800" tIns="50800" rIns="50800" bIns="50800" rtlCol="0" anchor="ctr"/>
            <a:lstStyle/>
            <a:p>
              <a:pPr algn="ctr">
                <a:lnSpc>
                  <a:spcPts val="3359"/>
                </a:lnSpc>
              </a:pPr>
              <a:endParaRPr/>
            </a:p>
          </p:txBody>
        </p:sp>
      </p:grpSp>
      <p:grpSp>
        <p:nvGrpSpPr>
          <p:cNvPr id="31" name="Group 31"/>
          <p:cNvGrpSpPr/>
          <p:nvPr/>
        </p:nvGrpSpPr>
        <p:grpSpPr>
          <a:xfrm>
            <a:off x="7114740" y="4939607"/>
            <a:ext cx="1202599" cy="1111084"/>
            <a:chOff x="0" y="0"/>
            <a:chExt cx="1213711" cy="1121351"/>
          </a:xfrm>
        </p:grpSpPr>
        <p:sp>
          <p:nvSpPr>
            <p:cNvPr id="32" name="Freeform 32"/>
            <p:cNvSpPr/>
            <p:nvPr/>
          </p:nvSpPr>
          <p:spPr>
            <a:xfrm>
              <a:off x="0" y="0"/>
              <a:ext cx="1213711" cy="1121351"/>
            </a:xfrm>
            <a:custGeom>
              <a:avLst/>
              <a:gdLst/>
              <a:ahLst/>
              <a:cxnLst/>
              <a:rect l="l" t="t" r="r" b="b"/>
              <a:pathLst>
                <a:path w="1213711" h="1121351">
                  <a:moveTo>
                    <a:pt x="606856" y="0"/>
                  </a:moveTo>
                  <a:cubicBezTo>
                    <a:pt x="271698" y="0"/>
                    <a:pt x="0" y="251023"/>
                    <a:pt x="0" y="560675"/>
                  </a:cubicBezTo>
                  <a:cubicBezTo>
                    <a:pt x="0" y="870328"/>
                    <a:pt x="271698" y="1121351"/>
                    <a:pt x="606856" y="1121351"/>
                  </a:cubicBezTo>
                  <a:cubicBezTo>
                    <a:pt x="942013" y="1121351"/>
                    <a:pt x="1213711" y="870328"/>
                    <a:pt x="1213711" y="560675"/>
                  </a:cubicBezTo>
                  <a:cubicBezTo>
                    <a:pt x="1213711" y="251023"/>
                    <a:pt x="942013" y="0"/>
                    <a:pt x="606856" y="0"/>
                  </a:cubicBezTo>
                  <a:close/>
                </a:path>
              </a:pathLst>
            </a:custGeom>
            <a:solidFill>
              <a:srgbClr val="8AE34E"/>
            </a:solidFill>
          </p:spPr>
          <p:txBody>
            <a:bodyPr/>
            <a:lstStyle/>
            <a:p>
              <a:endParaRPr lang="en-CA"/>
            </a:p>
          </p:txBody>
        </p:sp>
        <p:sp>
          <p:nvSpPr>
            <p:cNvPr id="33" name="TextBox 33"/>
            <p:cNvSpPr txBox="1"/>
            <p:nvPr/>
          </p:nvSpPr>
          <p:spPr>
            <a:xfrm>
              <a:off x="113785" y="9877"/>
              <a:ext cx="986140" cy="1006348"/>
            </a:xfrm>
            <a:prstGeom prst="rect">
              <a:avLst/>
            </a:prstGeom>
          </p:spPr>
          <p:txBody>
            <a:bodyPr lIns="50800" tIns="50800" rIns="50800" bIns="50800" rtlCol="0" anchor="ctr"/>
            <a:lstStyle/>
            <a:p>
              <a:pPr algn="ctr">
                <a:lnSpc>
                  <a:spcPts val="4620"/>
                </a:lnSpc>
              </a:pPr>
              <a:r>
                <a:rPr lang="en-US" sz="3300" b="1">
                  <a:solidFill>
                    <a:srgbClr val="000000"/>
                  </a:solidFill>
                  <a:latin typeface="Poppins Bold"/>
                  <a:ea typeface="Poppins Bold"/>
                  <a:cs typeface="Poppins Bold"/>
                  <a:sym typeface="Poppins Bold"/>
                </a:rPr>
                <a:t>04</a:t>
              </a:r>
            </a:p>
          </p:txBody>
        </p:sp>
      </p:grpSp>
      <p:sp>
        <p:nvSpPr>
          <p:cNvPr id="34" name="TextBox 34"/>
          <p:cNvSpPr txBox="1"/>
          <p:nvPr/>
        </p:nvSpPr>
        <p:spPr>
          <a:xfrm>
            <a:off x="8578229" y="5306751"/>
            <a:ext cx="8158104" cy="412557"/>
          </a:xfrm>
          <a:prstGeom prst="rect">
            <a:avLst/>
          </a:prstGeom>
        </p:spPr>
        <p:txBody>
          <a:bodyPr lIns="0" tIns="0" rIns="0" bIns="0" rtlCol="0" anchor="t">
            <a:spAutoFit/>
          </a:bodyPr>
          <a:lstStyle/>
          <a:p>
            <a:pPr marL="0" lvl="0" indent="0" algn="l">
              <a:lnSpc>
                <a:spcPts val="2823"/>
              </a:lnSpc>
              <a:spcBef>
                <a:spcPct val="0"/>
              </a:spcBef>
            </a:pPr>
            <a:r>
              <a:rPr lang="en-US" sz="3069" b="1" u="sng" spc="435">
                <a:solidFill>
                  <a:srgbClr val="280F91"/>
                </a:solidFill>
                <a:latin typeface="Poppins Bold"/>
                <a:ea typeface="Poppins Bold"/>
                <a:cs typeface="Poppins Bold"/>
                <a:sym typeface="Poppins Bold"/>
              </a:rPr>
              <a:t>BUILDING DAMAGES</a:t>
            </a:r>
          </a:p>
        </p:txBody>
      </p:sp>
      <p:grpSp>
        <p:nvGrpSpPr>
          <p:cNvPr id="35" name="Group 35"/>
          <p:cNvGrpSpPr/>
          <p:nvPr/>
        </p:nvGrpSpPr>
        <p:grpSpPr>
          <a:xfrm>
            <a:off x="7114740" y="6145382"/>
            <a:ext cx="10144560" cy="957112"/>
            <a:chOff x="0" y="0"/>
            <a:chExt cx="4307488" cy="406400"/>
          </a:xfrm>
        </p:grpSpPr>
        <p:sp>
          <p:nvSpPr>
            <p:cNvPr id="36" name="Freeform 36"/>
            <p:cNvSpPr/>
            <p:nvPr/>
          </p:nvSpPr>
          <p:spPr>
            <a:xfrm>
              <a:off x="0" y="0"/>
              <a:ext cx="4307488" cy="406400"/>
            </a:xfrm>
            <a:custGeom>
              <a:avLst/>
              <a:gdLst/>
              <a:ahLst/>
              <a:cxnLst/>
              <a:rect l="l" t="t" r="r" b="b"/>
              <a:pathLst>
                <a:path w="4307488" h="406400">
                  <a:moveTo>
                    <a:pt x="4104288" y="0"/>
                  </a:moveTo>
                  <a:cubicBezTo>
                    <a:pt x="4216512" y="0"/>
                    <a:pt x="4307488" y="90976"/>
                    <a:pt x="4307488" y="203200"/>
                  </a:cubicBezTo>
                  <a:cubicBezTo>
                    <a:pt x="4307488" y="315424"/>
                    <a:pt x="4216512" y="406400"/>
                    <a:pt x="4104288" y="406400"/>
                  </a:cubicBezTo>
                  <a:lnTo>
                    <a:pt x="203200" y="406400"/>
                  </a:lnTo>
                  <a:cubicBezTo>
                    <a:pt x="90976" y="406400"/>
                    <a:pt x="0" y="315424"/>
                    <a:pt x="0" y="203200"/>
                  </a:cubicBezTo>
                  <a:cubicBezTo>
                    <a:pt x="0" y="90976"/>
                    <a:pt x="90976" y="0"/>
                    <a:pt x="203200" y="0"/>
                  </a:cubicBezTo>
                  <a:close/>
                </a:path>
              </a:pathLst>
            </a:custGeom>
            <a:solidFill>
              <a:srgbClr val="FFFFFF"/>
            </a:solidFill>
          </p:spPr>
          <p:txBody>
            <a:bodyPr/>
            <a:lstStyle/>
            <a:p>
              <a:endParaRPr lang="en-CA"/>
            </a:p>
          </p:txBody>
        </p:sp>
        <p:sp>
          <p:nvSpPr>
            <p:cNvPr id="37" name="TextBox 37"/>
            <p:cNvSpPr txBox="1"/>
            <p:nvPr/>
          </p:nvSpPr>
          <p:spPr>
            <a:xfrm>
              <a:off x="0" y="-38100"/>
              <a:ext cx="4307488" cy="444500"/>
            </a:xfrm>
            <a:prstGeom prst="rect">
              <a:avLst/>
            </a:prstGeom>
          </p:spPr>
          <p:txBody>
            <a:bodyPr lIns="50800" tIns="50800" rIns="50800" bIns="50800" rtlCol="0" anchor="ctr"/>
            <a:lstStyle/>
            <a:p>
              <a:pPr algn="ctr">
                <a:lnSpc>
                  <a:spcPts val="3359"/>
                </a:lnSpc>
              </a:pPr>
              <a:endParaRPr/>
            </a:p>
          </p:txBody>
        </p:sp>
      </p:grpSp>
      <p:grpSp>
        <p:nvGrpSpPr>
          <p:cNvPr id="38" name="Group 38"/>
          <p:cNvGrpSpPr/>
          <p:nvPr/>
        </p:nvGrpSpPr>
        <p:grpSpPr>
          <a:xfrm>
            <a:off x="7114740" y="6068396"/>
            <a:ext cx="1202599" cy="1111084"/>
            <a:chOff x="0" y="0"/>
            <a:chExt cx="1213711" cy="1121351"/>
          </a:xfrm>
        </p:grpSpPr>
        <p:sp>
          <p:nvSpPr>
            <p:cNvPr id="39" name="Freeform 39"/>
            <p:cNvSpPr/>
            <p:nvPr/>
          </p:nvSpPr>
          <p:spPr>
            <a:xfrm>
              <a:off x="0" y="0"/>
              <a:ext cx="1213711" cy="1121351"/>
            </a:xfrm>
            <a:custGeom>
              <a:avLst/>
              <a:gdLst/>
              <a:ahLst/>
              <a:cxnLst/>
              <a:rect l="l" t="t" r="r" b="b"/>
              <a:pathLst>
                <a:path w="1213711" h="1121351">
                  <a:moveTo>
                    <a:pt x="606856" y="0"/>
                  </a:moveTo>
                  <a:cubicBezTo>
                    <a:pt x="271698" y="0"/>
                    <a:pt x="0" y="251023"/>
                    <a:pt x="0" y="560675"/>
                  </a:cubicBezTo>
                  <a:cubicBezTo>
                    <a:pt x="0" y="870328"/>
                    <a:pt x="271698" y="1121351"/>
                    <a:pt x="606856" y="1121351"/>
                  </a:cubicBezTo>
                  <a:cubicBezTo>
                    <a:pt x="942013" y="1121351"/>
                    <a:pt x="1213711" y="870328"/>
                    <a:pt x="1213711" y="560675"/>
                  </a:cubicBezTo>
                  <a:cubicBezTo>
                    <a:pt x="1213711" y="251023"/>
                    <a:pt x="942013" y="0"/>
                    <a:pt x="606856" y="0"/>
                  </a:cubicBezTo>
                  <a:close/>
                </a:path>
              </a:pathLst>
            </a:custGeom>
            <a:solidFill>
              <a:srgbClr val="8AE34E"/>
            </a:solidFill>
          </p:spPr>
          <p:txBody>
            <a:bodyPr/>
            <a:lstStyle/>
            <a:p>
              <a:endParaRPr lang="en-CA"/>
            </a:p>
          </p:txBody>
        </p:sp>
        <p:sp>
          <p:nvSpPr>
            <p:cNvPr id="40" name="TextBox 40"/>
            <p:cNvSpPr txBox="1"/>
            <p:nvPr/>
          </p:nvSpPr>
          <p:spPr>
            <a:xfrm>
              <a:off x="113785" y="9877"/>
              <a:ext cx="986140" cy="1006348"/>
            </a:xfrm>
            <a:prstGeom prst="rect">
              <a:avLst/>
            </a:prstGeom>
          </p:spPr>
          <p:txBody>
            <a:bodyPr lIns="50800" tIns="50800" rIns="50800" bIns="50800" rtlCol="0" anchor="ctr"/>
            <a:lstStyle/>
            <a:p>
              <a:pPr algn="ctr">
                <a:lnSpc>
                  <a:spcPts val="4620"/>
                </a:lnSpc>
              </a:pPr>
              <a:r>
                <a:rPr lang="en-US" sz="3300" b="1">
                  <a:solidFill>
                    <a:srgbClr val="000000"/>
                  </a:solidFill>
                  <a:latin typeface="Poppins Bold"/>
                  <a:ea typeface="Poppins Bold"/>
                  <a:cs typeface="Poppins Bold"/>
                  <a:sym typeface="Poppins Bold"/>
                </a:rPr>
                <a:t>05</a:t>
              </a:r>
            </a:p>
          </p:txBody>
        </p:sp>
      </p:grpSp>
      <p:sp>
        <p:nvSpPr>
          <p:cNvPr id="41" name="TextBox 41"/>
          <p:cNvSpPr txBox="1"/>
          <p:nvPr/>
        </p:nvSpPr>
        <p:spPr>
          <a:xfrm>
            <a:off x="8578229" y="6435540"/>
            <a:ext cx="8158104" cy="412557"/>
          </a:xfrm>
          <a:prstGeom prst="rect">
            <a:avLst/>
          </a:prstGeom>
        </p:spPr>
        <p:txBody>
          <a:bodyPr lIns="0" tIns="0" rIns="0" bIns="0" rtlCol="0" anchor="t">
            <a:spAutoFit/>
          </a:bodyPr>
          <a:lstStyle/>
          <a:p>
            <a:pPr marL="0" lvl="0" indent="0" algn="l">
              <a:lnSpc>
                <a:spcPts val="2823"/>
              </a:lnSpc>
              <a:spcBef>
                <a:spcPct val="0"/>
              </a:spcBef>
            </a:pPr>
            <a:r>
              <a:rPr lang="en-US" sz="3069" b="1" u="sng" spc="435">
                <a:solidFill>
                  <a:srgbClr val="280F91"/>
                </a:solidFill>
                <a:latin typeface="Poppins Bold"/>
                <a:ea typeface="Poppins Bold"/>
                <a:cs typeface="Poppins Bold"/>
                <a:sym typeface="Poppins Bold"/>
              </a:rPr>
              <a:t>DEDUCTIBILITY OF BENEFITS</a:t>
            </a:r>
          </a:p>
        </p:txBody>
      </p:sp>
      <p:grpSp>
        <p:nvGrpSpPr>
          <p:cNvPr id="42" name="Group 42"/>
          <p:cNvGrpSpPr/>
          <p:nvPr/>
        </p:nvGrpSpPr>
        <p:grpSpPr>
          <a:xfrm>
            <a:off x="7114740" y="7274171"/>
            <a:ext cx="10144560" cy="957112"/>
            <a:chOff x="0" y="0"/>
            <a:chExt cx="4307488" cy="406400"/>
          </a:xfrm>
        </p:grpSpPr>
        <p:sp>
          <p:nvSpPr>
            <p:cNvPr id="43" name="Freeform 43"/>
            <p:cNvSpPr/>
            <p:nvPr/>
          </p:nvSpPr>
          <p:spPr>
            <a:xfrm>
              <a:off x="0" y="0"/>
              <a:ext cx="4307488" cy="406400"/>
            </a:xfrm>
            <a:custGeom>
              <a:avLst/>
              <a:gdLst/>
              <a:ahLst/>
              <a:cxnLst/>
              <a:rect l="l" t="t" r="r" b="b"/>
              <a:pathLst>
                <a:path w="4307488" h="406400">
                  <a:moveTo>
                    <a:pt x="4104288" y="0"/>
                  </a:moveTo>
                  <a:cubicBezTo>
                    <a:pt x="4216512" y="0"/>
                    <a:pt x="4307488" y="90976"/>
                    <a:pt x="4307488" y="203200"/>
                  </a:cubicBezTo>
                  <a:cubicBezTo>
                    <a:pt x="4307488" y="315424"/>
                    <a:pt x="4216512" y="406400"/>
                    <a:pt x="4104288" y="406400"/>
                  </a:cubicBezTo>
                  <a:lnTo>
                    <a:pt x="203200" y="406400"/>
                  </a:lnTo>
                  <a:cubicBezTo>
                    <a:pt x="90976" y="406400"/>
                    <a:pt x="0" y="315424"/>
                    <a:pt x="0" y="203200"/>
                  </a:cubicBezTo>
                  <a:cubicBezTo>
                    <a:pt x="0" y="90976"/>
                    <a:pt x="90976" y="0"/>
                    <a:pt x="203200" y="0"/>
                  </a:cubicBezTo>
                  <a:close/>
                </a:path>
              </a:pathLst>
            </a:custGeom>
            <a:solidFill>
              <a:srgbClr val="FFFFFF"/>
            </a:solidFill>
          </p:spPr>
          <p:txBody>
            <a:bodyPr/>
            <a:lstStyle/>
            <a:p>
              <a:endParaRPr lang="en-CA"/>
            </a:p>
          </p:txBody>
        </p:sp>
        <p:sp>
          <p:nvSpPr>
            <p:cNvPr id="44" name="TextBox 44"/>
            <p:cNvSpPr txBox="1"/>
            <p:nvPr/>
          </p:nvSpPr>
          <p:spPr>
            <a:xfrm>
              <a:off x="0" y="-38100"/>
              <a:ext cx="4307488" cy="444500"/>
            </a:xfrm>
            <a:prstGeom prst="rect">
              <a:avLst/>
            </a:prstGeom>
          </p:spPr>
          <p:txBody>
            <a:bodyPr lIns="50800" tIns="50800" rIns="50800" bIns="50800" rtlCol="0" anchor="ctr"/>
            <a:lstStyle/>
            <a:p>
              <a:pPr algn="ctr">
                <a:lnSpc>
                  <a:spcPts val="3359"/>
                </a:lnSpc>
              </a:pPr>
              <a:endParaRPr/>
            </a:p>
          </p:txBody>
        </p:sp>
      </p:grpSp>
      <p:grpSp>
        <p:nvGrpSpPr>
          <p:cNvPr id="45" name="Group 45"/>
          <p:cNvGrpSpPr/>
          <p:nvPr/>
        </p:nvGrpSpPr>
        <p:grpSpPr>
          <a:xfrm>
            <a:off x="7114740" y="7197186"/>
            <a:ext cx="1202599" cy="1111084"/>
            <a:chOff x="0" y="0"/>
            <a:chExt cx="1213711" cy="1121351"/>
          </a:xfrm>
        </p:grpSpPr>
        <p:sp>
          <p:nvSpPr>
            <p:cNvPr id="46" name="Freeform 46"/>
            <p:cNvSpPr/>
            <p:nvPr/>
          </p:nvSpPr>
          <p:spPr>
            <a:xfrm>
              <a:off x="0" y="0"/>
              <a:ext cx="1213711" cy="1121351"/>
            </a:xfrm>
            <a:custGeom>
              <a:avLst/>
              <a:gdLst/>
              <a:ahLst/>
              <a:cxnLst/>
              <a:rect l="l" t="t" r="r" b="b"/>
              <a:pathLst>
                <a:path w="1213711" h="1121351">
                  <a:moveTo>
                    <a:pt x="606856" y="0"/>
                  </a:moveTo>
                  <a:cubicBezTo>
                    <a:pt x="271698" y="0"/>
                    <a:pt x="0" y="251023"/>
                    <a:pt x="0" y="560675"/>
                  </a:cubicBezTo>
                  <a:cubicBezTo>
                    <a:pt x="0" y="870328"/>
                    <a:pt x="271698" y="1121351"/>
                    <a:pt x="606856" y="1121351"/>
                  </a:cubicBezTo>
                  <a:cubicBezTo>
                    <a:pt x="942013" y="1121351"/>
                    <a:pt x="1213711" y="870328"/>
                    <a:pt x="1213711" y="560675"/>
                  </a:cubicBezTo>
                  <a:cubicBezTo>
                    <a:pt x="1213711" y="251023"/>
                    <a:pt x="942013" y="0"/>
                    <a:pt x="606856" y="0"/>
                  </a:cubicBezTo>
                  <a:close/>
                </a:path>
              </a:pathLst>
            </a:custGeom>
            <a:solidFill>
              <a:srgbClr val="8AE34E"/>
            </a:solidFill>
          </p:spPr>
          <p:txBody>
            <a:bodyPr/>
            <a:lstStyle/>
            <a:p>
              <a:endParaRPr lang="en-CA"/>
            </a:p>
          </p:txBody>
        </p:sp>
        <p:sp>
          <p:nvSpPr>
            <p:cNvPr id="47" name="TextBox 47"/>
            <p:cNvSpPr txBox="1"/>
            <p:nvPr/>
          </p:nvSpPr>
          <p:spPr>
            <a:xfrm>
              <a:off x="113785" y="9877"/>
              <a:ext cx="986140" cy="1006348"/>
            </a:xfrm>
            <a:prstGeom prst="rect">
              <a:avLst/>
            </a:prstGeom>
          </p:spPr>
          <p:txBody>
            <a:bodyPr lIns="50800" tIns="50800" rIns="50800" bIns="50800" rtlCol="0" anchor="ctr"/>
            <a:lstStyle/>
            <a:p>
              <a:pPr algn="ctr">
                <a:lnSpc>
                  <a:spcPts val="4620"/>
                </a:lnSpc>
              </a:pPr>
              <a:r>
                <a:rPr lang="en-US" sz="3300" b="1">
                  <a:solidFill>
                    <a:srgbClr val="000000"/>
                  </a:solidFill>
                  <a:latin typeface="Poppins Bold"/>
                  <a:ea typeface="Poppins Bold"/>
                  <a:cs typeface="Poppins Bold"/>
                  <a:sym typeface="Poppins Bold"/>
                </a:rPr>
                <a:t>06</a:t>
              </a:r>
            </a:p>
          </p:txBody>
        </p:sp>
      </p:grpSp>
      <p:sp>
        <p:nvSpPr>
          <p:cNvPr id="48" name="TextBox 48"/>
          <p:cNvSpPr txBox="1"/>
          <p:nvPr/>
        </p:nvSpPr>
        <p:spPr>
          <a:xfrm>
            <a:off x="8578229" y="7564330"/>
            <a:ext cx="8158104" cy="412557"/>
          </a:xfrm>
          <a:prstGeom prst="rect">
            <a:avLst/>
          </a:prstGeom>
        </p:spPr>
        <p:txBody>
          <a:bodyPr lIns="0" tIns="0" rIns="0" bIns="0" rtlCol="0" anchor="t">
            <a:spAutoFit/>
          </a:bodyPr>
          <a:lstStyle/>
          <a:p>
            <a:pPr marL="0" lvl="0" indent="0" algn="l">
              <a:lnSpc>
                <a:spcPts val="2823"/>
              </a:lnSpc>
              <a:spcBef>
                <a:spcPct val="0"/>
              </a:spcBef>
            </a:pPr>
            <a:r>
              <a:rPr lang="en-US" sz="3069" b="1" u="sng" spc="435">
                <a:solidFill>
                  <a:srgbClr val="280F91"/>
                </a:solidFill>
                <a:latin typeface="Poppins Bold"/>
                <a:ea typeface="Poppins Bold"/>
                <a:cs typeface="Poppins Bold"/>
                <a:sym typeface="Poppins Bold"/>
              </a:rPr>
              <a:t>PRESENT VALUE V. STRUCTURE</a:t>
            </a:r>
          </a:p>
        </p:txBody>
      </p:sp>
      <p:grpSp>
        <p:nvGrpSpPr>
          <p:cNvPr id="49" name="Group 49"/>
          <p:cNvGrpSpPr/>
          <p:nvPr/>
        </p:nvGrpSpPr>
        <p:grpSpPr>
          <a:xfrm>
            <a:off x="7114740" y="8402961"/>
            <a:ext cx="10144560" cy="957112"/>
            <a:chOff x="0" y="0"/>
            <a:chExt cx="4307488" cy="406400"/>
          </a:xfrm>
        </p:grpSpPr>
        <p:sp>
          <p:nvSpPr>
            <p:cNvPr id="50" name="Freeform 50"/>
            <p:cNvSpPr/>
            <p:nvPr/>
          </p:nvSpPr>
          <p:spPr>
            <a:xfrm>
              <a:off x="0" y="0"/>
              <a:ext cx="4307488" cy="406400"/>
            </a:xfrm>
            <a:custGeom>
              <a:avLst/>
              <a:gdLst/>
              <a:ahLst/>
              <a:cxnLst/>
              <a:rect l="l" t="t" r="r" b="b"/>
              <a:pathLst>
                <a:path w="4307488" h="406400">
                  <a:moveTo>
                    <a:pt x="4104288" y="0"/>
                  </a:moveTo>
                  <a:cubicBezTo>
                    <a:pt x="4216512" y="0"/>
                    <a:pt x="4307488" y="90976"/>
                    <a:pt x="4307488" y="203200"/>
                  </a:cubicBezTo>
                  <a:cubicBezTo>
                    <a:pt x="4307488" y="315424"/>
                    <a:pt x="4216512" y="406400"/>
                    <a:pt x="4104288" y="406400"/>
                  </a:cubicBezTo>
                  <a:lnTo>
                    <a:pt x="203200" y="406400"/>
                  </a:lnTo>
                  <a:cubicBezTo>
                    <a:pt x="90976" y="406400"/>
                    <a:pt x="0" y="315424"/>
                    <a:pt x="0" y="203200"/>
                  </a:cubicBezTo>
                  <a:cubicBezTo>
                    <a:pt x="0" y="90976"/>
                    <a:pt x="90976" y="0"/>
                    <a:pt x="203200" y="0"/>
                  </a:cubicBezTo>
                  <a:close/>
                </a:path>
              </a:pathLst>
            </a:custGeom>
            <a:solidFill>
              <a:srgbClr val="FFFFFF"/>
            </a:solidFill>
          </p:spPr>
          <p:txBody>
            <a:bodyPr/>
            <a:lstStyle/>
            <a:p>
              <a:endParaRPr lang="en-CA"/>
            </a:p>
          </p:txBody>
        </p:sp>
        <p:sp>
          <p:nvSpPr>
            <p:cNvPr id="51" name="TextBox 51"/>
            <p:cNvSpPr txBox="1"/>
            <p:nvPr/>
          </p:nvSpPr>
          <p:spPr>
            <a:xfrm>
              <a:off x="0" y="-38100"/>
              <a:ext cx="4307488" cy="444500"/>
            </a:xfrm>
            <a:prstGeom prst="rect">
              <a:avLst/>
            </a:prstGeom>
          </p:spPr>
          <p:txBody>
            <a:bodyPr lIns="50800" tIns="50800" rIns="50800" bIns="50800" rtlCol="0" anchor="ctr"/>
            <a:lstStyle/>
            <a:p>
              <a:pPr algn="ctr">
                <a:lnSpc>
                  <a:spcPts val="3359"/>
                </a:lnSpc>
              </a:pPr>
              <a:endParaRPr/>
            </a:p>
          </p:txBody>
        </p:sp>
      </p:grpSp>
      <p:grpSp>
        <p:nvGrpSpPr>
          <p:cNvPr id="54" name="Group 54"/>
          <p:cNvGrpSpPr>
            <a:grpSpLocks noChangeAspect="1"/>
          </p:cNvGrpSpPr>
          <p:nvPr/>
        </p:nvGrpSpPr>
        <p:grpSpPr>
          <a:xfrm>
            <a:off x="888906" y="8390218"/>
            <a:ext cx="4243949" cy="1046841"/>
            <a:chOff x="0" y="0"/>
            <a:chExt cx="4377285" cy="1079731"/>
          </a:xfrm>
        </p:grpSpPr>
        <p:sp>
          <p:nvSpPr>
            <p:cNvPr id="55" name="Freeform 55"/>
            <p:cNvSpPr/>
            <p:nvPr/>
          </p:nvSpPr>
          <p:spPr>
            <a:xfrm>
              <a:off x="0" y="0"/>
              <a:ext cx="4377309" cy="1079754"/>
            </a:xfrm>
            <a:custGeom>
              <a:avLst/>
              <a:gdLst/>
              <a:ahLst/>
              <a:cxnLst/>
              <a:rect l="l" t="t" r="r" b="b"/>
              <a:pathLst>
                <a:path w="4377309" h="1079754">
                  <a:moveTo>
                    <a:pt x="0" y="0"/>
                  </a:moveTo>
                  <a:lnTo>
                    <a:pt x="4377309" y="0"/>
                  </a:lnTo>
                  <a:lnTo>
                    <a:pt x="4377309" y="1079754"/>
                  </a:lnTo>
                  <a:lnTo>
                    <a:pt x="0" y="1079754"/>
                  </a:lnTo>
                  <a:lnTo>
                    <a:pt x="0" y="0"/>
                  </a:lnTo>
                  <a:close/>
                </a:path>
              </a:pathLst>
            </a:custGeom>
            <a:blipFill>
              <a:blip r:embed="rId4"/>
              <a:stretch>
                <a:fillRect t="-300" b="-298"/>
              </a:stretch>
            </a:blipFill>
          </p:spPr>
          <p:txBody>
            <a:bodyPr/>
            <a:lstStyle/>
            <a:p>
              <a:endParaRPr lang="en-CA"/>
            </a:p>
          </p:txBody>
        </p:sp>
      </p:grpSp>
      <p:grpSp>
        <p:nvGrpSpPr>
          <p:cNvPr id="56" name="Group 56"/>
          <p:cNvGrpSpPr/>
          <p:nvPr/>
        </p:nvGrpSpPr>
        <p:grpSpPr>
          <a:xfrm>
            <a:off x="7114740" y="8325975"/>
            <a:ext cx="1202599" cy="1111084"/>
            <a:chOff x="0" y="0"/>
            <a:chExt cx="1213711" cy="1121351"/>
          </a:xfrm>
        </p:grpSpPr>
        <p:sp>
          <p:nvSpPr>
            <p:cNvPr id="57" name="Freeform 57"/>
            <p:cNvSpPr/>
            <p:nvPr/>
          </p:nvSpPr>
          <p:spPr>
            <a:xfrm>
              <a:off x="0" y="0"/>
              <a:ext cx="1213711" cy="1121351"/>
            </a:xfrm>
            <a:custGeom>
              <a:avLst/>
              <a:gdLst/>
              <a:ahLst/>
              <a:cxnLst/>
              <a:rect l="l" t="t" r="r" b="b"/>
              <a:pathLst>
                <a:path w="1213711" h="1121351">
                  <a:moveTo>
                    <a:pt x="606856" y="0"/>
                  </a:moveTo>
                  <a:cubicBezTo>
                    <a:pt x="271698" y="0"/>
                    <a:pt x="0" y="251023"/>
                    <a:pt x="0" y="560675"/>
                  </a:cubicBezTo>
                  <a:cubicBezTo>
                    <a:pt x="0" y="870328"/>
                    <a:pt x="271698" y="1121351"/>
                    <a:pt x="606856" y="1121351"/>
                  </a:cubicBezTo>
                  <a:cubicBezTo>
                    <a:pt x="942013" y="1121351"/>
                    <a:pt x="1213711" y="870328"/>
                    <a:pt x="1213711" y="560675"/>
                  </a:cubicBezTo>
                  <a:cubicBezTo>
                    <a:pt x="1213711" y="251023"/>
                    <a:pt x="942013" y="0"/>
                    <a:pt x="606856" y="0"/>
                  </a:cubicBezTo>
                  <a:close/>
                </a:path>
              </a:pathLst>
            </a:custGeom>
            <a:solidFill>
              <a:srgbClr val="8AE34E"/>
            </a:solidFill>
          </p:spPr>
          <p:txBody>
            <a:bodyPr/>
            <a:lstStyle/>
            <a:p>
              <a:endParaRPr lang="en-CA"/>
            </a:p>
          </p:txBody>
        </p:sp>
        <p:sp>
          <p:nvSpPr>
            <p:cNvPr id="58" name="TextBox 58"/>
            <p:cNvSpPr txBox="1"/>
            <p:nvPr/>
          </p:nvSpPr>
          <p:spPr>
            <a:xfrm>
              <a:off x="113785" y="9877"/>
              <a:ext cx="986140" cy="1006348"/>
            </a:xfrm>
            <a:prstGeom prst="rect">
              <a:avLst/>
            </a:prstGeom>
          </p:spPr>
          <p:txBody>
            <a:bodyPr lIns="50800" tIns="50800" rIns="50800" bIns="50800" rtlCol="0" anchor="ctr"/>
            <a:lstStyle/>
            <a:p>
              <a:pPr algn="ctr">
                <a:lnSpc>
                  <a:spcPts val="4620"/>
                </a:lnSpc>
              </a:pPr>
              <a:r>
                <a:rPr lang="en-US" sz="3300" b="1">
                  <a:solidFill>
                    <a:srgbClr val="000000"/>
                  </a:solidFill>
                  <a:latin typeface="Poppins Bold"/>
                  <a:ea typeface="Poppins Bold"/>
                  <a:cs typeface="Poppins Bold"/>
                  <a:sym typeface="Poppins Bold"/>
                </a:rPr>
                <a:t>07</a:t>
              </a:r>
            </a:p>
          </p:txBody>
        </p:sp>
      </p:grpSp>
      <p:sp>
        <p:nvSpPr>
          <p:cNvPr id="59" name="TextBox 59"/>
          <p:cNvSpPr txBox="1"/>
          <p:nvPr/>
        </p:nvSpPr>
        <p:spPr>
          <a:xfrm>
            <a:off x="8578229" y="8693119"/>
            <a:ext cx="8158104" cy="412557"/>
          </a:xfrm>
          <a:prstGeom prst="rect">
            <a:avLst/>
          </a:prstGeom>
        </p:spPr>
        <p:txBody>
          <a:bodyPr lIns="0" tIns="0" rIns="0" bIns="0" rtlCol="0" anchor="t">
            <a:spAutoFit/>
          </a:bodyPr>
          <a:lstStyle/>
          <a:p>
            <a:pPr marL="0" lvl="0" indent="0" algn="l">
              <a:lnSpc>
                <a:spcPts val="2823"/>
              </a:lnSpc>
              <a:spcBef>
                <a:spcPct val="0"/>
              </a:spcBef>
            </a:pPr>
            <a:r>
              <a:rPr lang="en-US" sz="3069" b="1" u="sng" spc="435">
                <a:solidFill>
                  <a:srgbClr val="280F91"/>
                </a:solidFill>
                <a:latin typeface="Poppins Bold"/>
                <a:ea typeface="Poppins Bold"/>
                <a:cs typeface="Poppins Bold"/>
                <a:sym typeface="Poppins Bold"/>
              </a:rPr>
              <a:t>TAKEAWAYS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5555" b="-5555"/>
              </a:stretch>
            </a:blipFill>
          </p:spPr>
          <p:txBody>
            <a:bodyPr/>
            <a:lstStyle/>
            <a:p>
              <a:endParaRPr lang="en-CA"/>
            </a:p>
          </p:txBody>
        </p:sp>
      </p:grpSp>
      <p:sp>
        <p:nvSpPr>
          <p:cNvPr id="4" name="TextBox 4"/>
          <p:cNvSpPr txBox="1"/>
          <p:nvPr/>
        </p:nvSpPr>
        <p:spPr>
          <a:xfrm>
            <a:off x="1028700" y="750121"/>
            <a:ext cx="12230100" cy="1168399"/>
          </a:xfrm>
          <a:prstGeom prst="rect">
            <a:avLst/>
          </a:prstGeom>
        </p:spPr>
        <p:txBody>
          <a:bodyPr lIns="0" tIns="0" rIns="0" bIns="0" rtlCol="0" anchor="t">
            <a:spAutoFit/>
          </a:bodyPr>
          <a:lstStyle/>
          <a:p>
            <a:pPr marL="0" lvl="0" indent="0" algn="l">
              <a:lnSpc>
                <a:spcPts val="7809"/>
              </a:lnSpc>
              <a:spcBef>
                <a:spcPct val="0"/>
              </a:spcBef>
            </a:pPr>
            <a:r>
              <a:rPr lang="en-US" sz="8799" b="1" u="none" strike="noStrike" spc="-217">
                <a:solidFill>
                  <a:srgbClr val="FFFFFF"/>
                </a:solidFill>
                <a:latin typeface="Poppins Bold"/>
                <a:ea typeface="Poppins Bold"/>
                <a:cs typeface="Poppins Bold"/>
                <a:sym typeface="Poppins Bold"/>
              </a:rPr>
              <a:t>The Andrews Trilogy</a:t>
            </a:r>
          </a:p>
        </p:txBody>
      </p:sp>
      <p:sp>
        <p:nvSpPr>
          <p:cNvPr id="5" name="TextBox 5"/>
          <p:cNvSpPr txBox="1"/>
          <p:nvPr/>
        </p:nvSpPr>
        <p:spPr>
          <a:xfrm>
            <a:off x="1028700" y="2917676"/>
            <a:ext cx="16230600" cy="6447358"/>
          </a:xfrm>
          <a:prstGeom prst="rect">
            <a:avLst/>
          </a:prstGeom>
        </p:spPr>
        <p:txBody>
          <a:bodyPr lIns="0" tIns="0" rIns="0" bIns="0" rtlCol="0" anchor="t">
            <a:spAutoFit/>
          </a:bodyPr>
          <a:lstStyle/>
          <a:p>
            <a:pPr marL="554864" lvl="1" indent="-277432" algn="l">
              <a:lnSpc>
                <a:spcPts val="3392"/>
              </a:lnSpc>
              <a:buFont typeface="Arial"/>
              <a:buChar char="•"/>
            </a:pPr>
            <a:r>
              <a:rPr lang="en-US" sz="2570">
                <a:solidFill>
                  <a:srgbClr val="FFFFFF"/>
                </a:solidFill>
                <a:latin typeface="Poppins"/>
                <a:ea typeface="Poppins"/>
                <a:cs typeface="Poppins"/>
                <a:sym typeface="Poppins"/>
              </a:rPr>
              <a:t>Purpose of pecuniary damages is to provide an amount which may reasonably be expected to put the injured party in the position they would have been had they not sustained the injury (p. 241).</a:t>
            </a:r>
          </a:p>
          <a:p>
            <a:pPr marL="554864" lvl="1" indent="-277432" algn="l">
              <a:lnSpc>
                <a:spcPts val="3392"/>
              </a:lnSpc>
              <a:buFont typeface="Arial"/>
              <a:buChar char="•"/>
            </a:pPr>
            <a:r>
              <a:rPr lang="en-US" sz="2570">
                <a:solidFill>
                  <a:srgbClr val="FFFFFF"/>
                </a:solidFill>
                <a:latin typeface="Poppins"/>
                <a:ea typeface="Poppins"/>
                <a:cs typeface="Poppins"/>
                <a:sym typeface="Poppins"/>
              </a:rPr>
              <a:t>Money is a barren substitute for health and personal happiness, but to the extent that money can be used to </a:t>
            </a:r>
            <a:r>
              <a:rPr lang="en-US" sz="2570" b="1">
                <a:solidFill>
                  <a:srgbClr val="FFFFFF"/>
                </a:solidFill>
                <a:latin typeface="Poppins Bold"/>
                <a:ea typeface="Poppins Bold"/>
                <a:cs typeface="Poppins Bold"/>
                <a:sym typeface="Poppins Bold"/>
              </a:rPr>
              <a:t>sustain</a:t>
            </a:r>
            <a:r>
              <a:rPr lang="en-US" sz="2570">
                <a:solidFill>
                  <a:srgbClr val="FFFFFF"/>
                </a:solidFill>
                <a:latin typeface="Poppins"/>
                <a:ea typeface="Poppins"/>
                <a:cs typeface="Poppins"/>
                <a:sym typeface="Poppins"/>
              </a:rPr>
              <a:t> or </a:t>
            </a:r>
            <a:r>
              <a:rPr lang="en-US" sz="2570" b="1">
                <a:solidFill>
                  <a:srgbClr val="FFFFFF"/>
                </a:solidFill>
                <a:latin typeface="Poppins Bold"/>
                <a:ea typeface="Poppins Bold"/>
                <a:cs typeface="Poppins Bold"/>
                <a:sym typeface="Poppins Bold"/>
              </a:rPr>
              <a:t>improve </a:t>
            </a:r>
            <a:r>
              <a:rPr lang="en-US" sz="2570">
                <a:solidFill>
                  <a:srgbClr val="FFFFFF"/>
                </a:solidFill>
                <a:latin typeface="Poppins"/>
                <a:ea typeface="Poppins"/>
                <a:cs typeface="Poppins"/>
                <a:sym typeface="Poppins"/>
              </a:rPr>
              <a:t>the mental or physical health of the injured person it may properly form part of a damages claim (p. 241).</a:t>
            </a:r>
          </a:p>
          <a:p>
            <a:pPr marL="554864" lvl="1" indent="-277432" algn="l">
              <a:lnSpc>
                <a:spcPts val="3392"/>
              </a:lnSpc>
              <a:buFont typeface="Arial"/>
              <a:buChar char="•"/>
            </a:pPr>
            <a:r>
              <a:rPr lang="en-US" sz="2570">
                <a:solidFill>
                  <a:srgbClr val="FFFFFF"/>
                </a:solidFill>
                <a:latin typeface="Poppins"/>
                <a:ea typeface="Poppins"/>
                <a:cs typeface="Poppins"/>
                <a:sym typeface="Poppins"/>
              </a:rPr>
              <a:t>There is no duty to mitigate by going to institutional care. There is a duty to be reasonable. Award must be moderate and fair to both parties. It is not unreasonable for a person to stay in their own home (p. 242). </a:t>
            </a:r>
          </a:p>
          <a:p>
            <a:pPr marL="554864" lvl="1" indent="-277432" algn="l">
              <a:lnSpc>
                <a:spcPts val="3392"/>
              </a:lnSpc>
              <a:buFont typeface="Arial"/>
              <a:buChar char="•"/>
            </a:pPr>
            <a:r>
              <a:rPr lang="en-US" sz="2570">
                <a:solidFill>
                  <a:srgbClr val="FFFFFF"/>
                </a:solidFill>
                <a:latin typeface="Poppins"/>
                <a:ea typeface="Poppins"/>
                <a:cs typeface="Poppins"/>
                <a:sym typeface="Poppins"/>
              </a:rPr>
              <a:t>Family members providing care to the injured are </a:t>
            </a:r>
            <a:r>
              <a:rPr lang="en-US" sz="2570" b="1">
                <a:solidFill>
                  <a:srgbClr val="FFFFFF"/>
                </a:solidFill>
                <a:latin typeface="Poppins Bold"/>
                <a:ea typeface="Poppins Bold"/>
                <a:cs typeface="Poppins Bold"/>
                <a:sym typeface="Poppins Bold"/>
              </a:rPr>
              <a:t>not expected to do so on a gratuitous</a:t>
            </a:r>
            <a:r>
              <a:rPr lang="en-US" sz="2570">
                <a:solidFill>
                  <a:srgbClr val="FFFFFF"/>
                </a:solidFill>
                <a:latin typeface="Poppins"/>
                <a:ea typeface="Poppins"/>
                <a:cs typeface="Poppins"/>
                <a:sym typeface="Poppins"/>
              </a:rPr>
              <a:t> </a:t>
            </a:r>
            <a:r>
              <a:rPr lang="en-US" sz="2570" b="1">
                <a:solidFill>
                  <a:srgbClr val="FFFFFF"/>
                </a:solidFill>
                <a:latin typeface="Poppins Bold"/>
                <a:ea typeface="Poppins Bold"/>
                <a:cs typeface="Poppins Bold"/>
                <a:sym typeface="Poppins Bold"/>
              </a:rPr>
              <a:t>basis </a:t>
            </a:r>
            <a:r>
              <a:rPr lang="en-US" sz="2570">
                <a:solidFill>
                  <a:srgbClr val="FFFFFF"/>
                </a:solidFill>
                <a:latin typeface="Poppins"/>
                <a:ea typeface="Poppins"/>
                <a:cs typeface="Poppins"/>
                <a:sym typeface="Poppins"/>
              </a:rPr>
              <a:t>(p. 243).</a:t>
            </a:r>
          </a:p>
          <a:p>
            <a:pPr marL="554864" lvl="1" indent="-277432" algn="l">
              <a:lnSpc>
                <a:spcPts val="3392"/>
              </a:lnSpc>
              <a:buFont typeface="Arial"/>
              <a:buChar char="•"/>
            </a:pPr>
            <a:r>
              <a:rPr lang="en-US" sz="2570">
                <a:solidFill>
                  <a:srgbClr val="FFFFFF"/>
                </a:solidFill>
                <a:latin typeface="Poppins"/>
                <a:ea typeface="Poppins"/>
                <a:cs typeface="Poppins"/>
                <a:sym typeface="Poppins"/>
              </a:rPr>
              <a:t>Whether a reasonably-minded person with ample means would be ready to incur the expense (p. 245).</a:t>
            </a:r>
          </a:p>
          <a:p>
            <a:pPr marL="554864" lvl="1" indent="-277432" algn="l">
              <a:lnSpc>
                <a:spcPts val="3392"/>
              </a:lnSpc>
              <a:buFont typeface="Arial"/>
              <a:buChar char="•"/>
            </a:pPr>
            <a:r>
              <a:rPr lang="en-US" sz="2570">
                <a:solidFill>
                  <a:srgbClr val="FFFFFF"/>
                </a:solidFill>
                <a:latin typeface="Poppins"/>
                <a:ea typeface="Poppins"/>
                <a:cs typeface="Poppins"/>
                <a:sym typeface="Poppins"/>
              </a:rPr>
              <a:t>Established cap on general damages justified because Plaintiff is properly provided for in future care award (p. 262).</a:t>
            </a:r>
          </a:p>
        </p:txBody>
      </p:sp>
      <p:sp>
        <p:nvSpPr>
          <p:cNvPr id="6" name="TextBox 6"/>
          <p:cNvSpPr txBox="1"/>
          <p:nvPr/>
        </p:nvSpPr>
        <p:spPr>
          <a:xfrm>
            <a:off x="1028700" y="2119331"/>
            <a:ext cx="16792556" cy="559435"/>
          </a:xfrm>
          <a:prstGeom prst="rect">
            <a:avLst/>
          </a:prstGeom>
        </p:spPr>
        <p:txBody>
          <a:bodyPr lIns="0" tIns="0" rIns="0" bIns="0" rtlCol="0" anchor="t">
            <a:spAutoFit/>
          </a:bodyPr>
          <a:lstStyle/>
          <a:p>
            <a:pPr algn="l">
              <a:lnSpc>
                <a:spcPts val="4339"/>
              </a:lnSpc>
            </a:pPr>
            <a:r>
              <a:rPr lang="en-US" sz="3099" b="1">
                <a:solidFill>
                  <a:srgbClr val="8FE84F"/>
                </a:solidFill>
                <a:latin typeface="Poppins Bold"/>
                <a:ea typeface="Poppins Bold"/>
                <a:cs typeface="Poppins Bold"/>
                <a:sym typeface="Poppins Bold"/>
              </a:rPr>
              <a:t>Andrews v Grand &amp; Toy Limited (Alberta), 1978 CanLII 1 (SCC), [1978] 2 SCR 229</a:t>
            </a:r>
          </a:p>
        </p:txBody>
      </p:sp>
      <p:grpSp>
        <p:nvGrpSpPr>
          <p:cNvPr id="7" name="Group 7"/>
          <p:cNvGrpSpPr/>
          <p:nvPr/>
        </p:nvGrpSpPr>
        <p:grpSpPr>
          <a:xfrm>
            <a:off x="15162548" y="9113661"/>
            <a:ext cx="2658708" cy="655815"/>
            <a:chOff x="0" y="0"/>
            <a:chExt cx="4377285" cy="1079731"/>
          </a:xfrm>
        </p:grpSpPr>
        <p:sp>
          <p:nvSpPr>
            <p:cNvPr id="8" name="Freeform 8"/>
            <p:cNvSpPr/>
            <p:nvPr/>
          </p:nvSpPr>
          <p:spPr>
            <a:xfrm>
              <a:off x="0" y="0"/>
              <a:ext cx="4377309" cy="1079754"/>
            </a:xfrm>
            <a:custGeom>
              <a:avLst/>
              <a:gdLst/>
              <a:ahLst/>
              <a:cxnLst/>
              <a:rect l="l" t="t" r="r" b="b"/>
              <a:pathLst>
                <a:path w="4377309" h="1079754">
                  <a:moveTo>
                    <a:pt x="0" y="0"/>
                  </a:moveTo>
                  <a:lnTo>
                    <a:pt x="4377309" y="0"/>
                  </a:lnTo>
                  <a:lnTo>
                    <a:pt x="4377309" y="1079754"/>
                  </a:lnTo>
                  <a:lnTo>
                    <a:pt x="0" y="1079754"/>
                  </a:lnTo>
                  <a:lnTo>
                    <a:pt x="0" y="0"/>
                  </a:lnTo>
                  <a:close/>
                </a:path>
              </a:pathLst>
            </a:custGeom>
            <a:blipFill>
              <a:blip r:embed="rId4"/>
              <a:stretch>
                <a:fillRect t="-300" b="-298"/>
              </a:stretch>
            </a:blipFill>
          </p:spPr>
          <p:txBody>
            <a:bodyPr/>
            <a:lstStyle/>
            <a:p>
              <a:endParaRPr lang="en-CA"/>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5555" b="-5555"/>
              </a:stretch>
            </a:blipFill>
          </p:spPr>
          <p:txBody>
            <a:bodyPr/>
            <a:lstStyle/>
            <a:p>
              <a:endParaRPr lang="en-CA"/>
            </a:p>
          </p:txBody>
        </p:sp>
      </p:grpSp>
      <p:sp>
        <p:nvSpPr>
          <p:cNvPr id="4" name="TextBox 4"/>
          <p:cNvSpPr txBox="1"/>
          <p:nvPr/>
        </p:nvSpPr>
        <p:spPr>
          <a:xfrm>
            <a:off x="1028700" y="750121"/>
            <a:ext cx="12230100" cy="1168399"/>
          </a:xfrm>
          <a:prstGeom prst="rect">
            <a:avLst/>
          </a:prstGeom>
        </p:spPr>
        <p:txBody>
          <a:bodyPr lIns="0" tIns="0" rIns="0" bIns="0" rtlCol="0" anchor="t">
            <a:spAutoFit/>
          </a:bodyPr>
          <a:lstStyle/>
          <a:p>
            <a:pPr marL="0" lvl="0" indent="0" algn="l">
              <a:lnSpc>
                <a:spcPts val="7809"/>
              </a:lnSpc>
              <a:spcBef>
                <a:spcPct val="0"/>
              </a:spcBef>
            </a:pPr>
            <a:r>
              <a:rPr lang="en-US" sz="8799" b="1" u="none" strike="noStrike" spc="-217">
                <a:solidFill>
                  <a:srgbClr val="FFFFFF"/>
                </a:solidFill>
                <a:latin typeface="Poppins Bold"/>
                <a:ea typeface="Poppins Bold"/>
                <a:cs typeface="Poppins Bold"/>
                <a:sym typeface="Poppins Bold"/>
              </a:rPr>
              <a:t>The Andrews Trilogy</a:t>
            </a:r>
          </a:p>
        </p:txBody>
      </p:sp>
      <p:sp>
        <p:nvSpPr>
          <p:cNvPr id="5" name="TextBox 5"/>
          <p:cNvSpPr txBox="1"/>
          <p:nvPr/>
        </p:nvSpPr>
        <p:spPr>
          <a:xfrm>
            <a:off x="741524" y="3022312"/>
            <a:ext cx="16804952" cy="1303858"/>
          </a:xfrm>
          <a:prstGeom prst="rect">
            <a:avLst/>
          </a:prstGeom>
        </p:spPr>
        <p:txBody>
          <a:bodyPr lIns="0" tIns="0" rIns="0" bIns="0" rtlCol="0" anchor="t">
            <a:spAutoFit/>
          </a:bodyPr>
          <a:lstStyle/>
          <a:p>
            <a:pPr marL="554864" lvl="1" indent="-277432" algn="l">
              <a:lnSpc>
                <a:spcPts val="3392"/>
              </a:lnSpc>
              <a:spcBef>
                <a:spcPct val="0"/>
              </a:spcBef>
              <a:buFont typeface="Arial"/>
              <a:buChar char="•"/>
            </a:pPr>
            <a:r>
              <a:rPr lang="en-US" sz="2570" u="none" strike="noStrike">
                <a:solidFill>
                  <a:srgbClr val="FFFFFF"/>
                </a:solidFill>
                <a:latin typeface="Poppins"/>
                <a:ea typeface="Poppins"/>
                <a:cs typeface="Poppins"/>
                <a:sym typeface="Poppins"/>
              </a:rPr>
              <a:t>Prime purpose of the Court in assessing damages is to ensure that terribly injured person adequately cared for rest of life (p. 320).</a:t>
            </a:r>
          </a:p>
          <a:p>
            <a:pPr marL="554864" lvl="1" indent="-277432" algn="l">
              <a:lnSpc>
                <a:spcPts val="3392"/>
              </a:lnSpc>
              <a:spcBef>
                <a:spcPct val="0"/>
              </a:spcBef>
              <a:buFont typeface="Arial"/>
              <a:buChar char="•"/>
            </a:pPr>
            <a:r>
              <a:rPr lang="en-US" sz="2570" u="none" strike="noStrike">
                <a:solidFill>
                  <a:srgbClr val="FFFFFF"/>
                </a:solidFill>
                <a:latin typeface="Poppins"/>
                <a:ea typeface="Poppins"/>
                <a:cs typeface="Poppins"/>
                <a:sym typeface="Poppins"/>
              </a:rPr>
              <a:t>Affirms home care – institutional care rejected (p. 323)</a:t>
            </a:r>
          </a:p>
        </p:txBody>
      </p:sp>
      <p:sp>
        <p:nvSpPr>
          <p:cNvPr id="6" name="TextBox 6"/>
          <p:cNvSpPr txBox="1"/>
          <p:nvPr/>
        </p:nvSpPr>
        <p:spPr>
          <a:xfrm>
            <a:off x="1028700" y="2206251"/>
            <a:ext cx="16792556" cy="559435"/>
          </a:xfrm>
          <a:prstGeom prst="rect">
            <a:avLst/>
          </a:prstGeom>
        </p:spPr>
        <p:txBody>
          <a:bodyPr lIns="0" tIns="0" rIns="0" bIns="0" rtlCol="0" anchor="t">
            <a:spAutoFit/>
          </a:bodyPr>
          <a:lstStyle/>
          <a:p>
            <a:pPr algn="l">
              <a:lnSpc>
                <a:spcPts val="4339"/>
              </a:lnSpc>
            </a:pPr>
            <a:r>
              <a:rPr lang="en-US" sz="3099" b="1">
                <a:solidFill>
                  <a:srgbClr val="8FE84F"/>
                </a:solidFill>
                <a:latin typeface="Poppins Bold"/>
                <a:ea typeface="Poppins Bold"/>
                <a:cs typeface="Poppins Bold"/>
                <a:sym typeface="Poppins Bold"/>
              </a:rPr>
              <a:t>Arnold v. Teno, 1978 CanLII 2 (SCC), [1978] 2 SCR 287</a:t>
            </a:r>
          </a:p>
        </p:txBody>
      </p:sp>
      <p:grpSp>
        <p:nvGrpSpPr>
          <p:cNvPr id="7" name="Group 7"/>
          <p:cNvGrpSpPr/>
          <p:nvPr/>
        </p:nvGrpSpPr>
        <p:grpSpPr>
          <a:xfrm>
            <a:off x="15203672" y="8935465"/>
            <a:ext cx="2617584" cy="645671"/>
            <a:chOff x="0" y="0"/>
            <a:chExt cx="4377285" cy="1079731"/>
          </a:xfrm>
        </p:grpSpPr>
        <p:sp>
          <p:nvSpPr>
            <p:cNvPr id="8" name="Freeform 8"/>
            <p:cNvSpPr/>
            <p:nvPr/>
          </p:nvSpPr>
          <p:spPr>
            <a:xfrm>
              <a:off x="0" y="0"/>
              <a:ext cx="4377309" cy="1079754"/>
            </a:xfrm>
            <a:custGeom>
              <a:avLst/>
              <a:gdLst/>
              <a:ahLst/>
              <a:cxnLst/>
              <a:rect l="l" t="t" r="r" b="b"/>
              <a:pathLst>
                <a:path w="4377309" h="1079754">
                  <a:moveTo>
                    <a:pt x="0" y="0"/>
                  </a:moveTo>
                  <a:lnTo>
                    <a:pt x="4377309" y="0"/>
                  </a:lnTo>
                  <a:lnTo>
                    <a:pt x="4377309" y="1079754"/>
                  </a:lnTo>
                  <a:lnTo>
                    <a:pt x="0" y="1079754"/>
                  </a:lnTo>
                  <a:lnTo>
                    <a:pt x="0" y="0"/>
                  </a:lnTo>
                  <a:close/>
                </a:path>
              </a:pathLst>
            </a:custGeom>
            <a:blipFill>
              <a:blip r:embed="rId4"/>
              <a:stretch>
                <a:fillRect t="-300" b="-298"/>
              </a:stretch>
            </a:blipFill>
          </p:spPr>
          <p:txBody>
            <a:bodyPr/>
            <a:lstStyle/>
            <a:p>
              <a:endParaRPr lang="en-CA"/>
            </a:p>
          </p:txBody>
        </p:sp>
      </p:grpSp>
      <p:sp>
        <p:nvSpPr>
          <p:cNvPr id="9" name="TextBox 9"/>
          <p:cNvSpPr txBox="1"/>
          <p:nvPr/>
        </p:nvSpPr>
        <p:spPr>
          <a:xfrm>
            <a:off x="1028700" y="4544695"/>
            <a:ext cx="16792556" cy="1102360"/>
          </a:xfrm>
          <a:prstGeom prst="rect">
            <a:avLst/>
          </a:prstGeom>
        </p:spPr>
        <p:txBody>
          <a:bodyPr lIns="0" tIns="0" rIns="0" bIns="0" rtlCol="0" anchor="t">
            <a:spAutoFit/>
          </a:bodyPr>
          <a:lstStyle/>
          <a:p>
            <a:pPr algn="l">
              <a:lnSpc>
                <a:spcPts val="4339"/>
              </a:lnSpc>
            </a:pPr>
            <a:r>
              <a:rPr lang="en-US" sz="3099" b="1">
                <a:solidFill>
                  <a:srgbClr val="8FE84F"/>
                </a:solidFill>
                <a:latin typeface="Poppins Bold"/>
                <a:ea typeface="Poppins Bold"/>
                <a:cs typeface="Poppins Bold"/>
                <a:sym typeface="Poppins Bold"/>
              </a:rPr>
              <a:t>Thornton v. School Dist. No. 57 (Prince George) et al., 1978 CanLII 12 (SCC) [1978] 2 SCR 267</a:t>
            </a:r>
          </a:p>
        </p:txBody>
      </p:sp>
      <p:sp>
        <p:nvSpPr>
          <p:cNvPr id="10" name="TextBox 10"/>
          <p:cNvSpPr txBox="1"/>
          <p:nvPr/>
        </p:nvSpPr>
        <p:spPr>
          <a:xfrm>
            <a:off x="741524" y="5885180"/>
            <a:ext cx="16804952" cy="3446983"/>
          </a:xfrm>
          <a:prstGeom prst="rect">
            <a:avLst/>
          </a:prstGeom>
        </p:spPr>
        <p:txBody>
          <a:bodyPr lIns="0" tIns="0" rIns="0" bIns="0" rtlCol="0" anchor="t">
            <a:spAutoFit/>
          </a:bodyPr>
          <a:lstStyle/>
          <a:p>
            <a:pPr marL="554864" lvl="1" indent="-277432" algn="l">
              <a:lnSpc>
                <a:spcPts val="3392"/>
              </a:lnSpc>
              <a:spcBef>
                <a:spcPct val="0"/>
              </a:spcBef>
              <a:buFont typeface="Arial"/>
              <a:buChar char="•"/>
            </a:pPr>
            <a:r>
              <a:rPr lang="en-US" sz="2570" u="none" strike="noStrike">
                <a:solidFill>
                  <a:srgbClr val="FFFFFF"/>
                </a:solidFill>
                <a:latin typeface="Poppins"/>
                <a:ea typeface="Poppins"/>
                <a:cs typeface="Poppins"/>
                <a:sym typeface="Poppins"/>
              </a:rPr>
              <a:t>Length of life directly proportional to the nature of care provided. With institutional care, life span decreases (p. 280).</a:t>
            </a:r>
          </a:p>
          <a:p>
            <a:pPr marL="554864" lvl="1" indent="-277432" algn="l">
              <a:lnSpc>
                <a:spcPts val="3392"/>
              </a:lnSpc>
              <a:spcBef>
                <a:spcPct val="0"/>
              </a:spcBef>
              <a:buFont typeface="Arial"/>
              <a:buChar char="•"/>
            </a:pPr>
            <a:r>
              <a:rPr lang="en-US" sz="2570" u="none" strike="noStrike">
                <a:solidFill>
                  <a:srgbClr val="FFFFFF"/>
                </a:solidFill>
                <a:latin typeface="Poppins"/>
                <a:ea typeface="Poppins"/>
                <a:cs typeface="Poppins"/>
                <a:sym typeface="Poppins"/>
              </a:rPr>
              <a:t>Deduction for basic necessities comes from loss of future income claim (p. 282).</a:t>
            </a:r>
          </a:p>
          <a:p>
            <a:pPr marL="554864" lvl="1" indent="-277432" algn="l">
              <a:lnSpc>
                <a:spcPts val="3392"/>
              </a:lnSpc>
              <a:spcBef>
                <a:spcPct val="0"/>
              </a:spcBef>
              <a:buFont typeface="Arial"/>
              <a:buChar char="•"/>
            </a:pPr>
            <a:r>
              <a:rPr lang="en-US" sz="2570" u="none" strike="noStrike">
                <a:solidFill>
                  <a:srgbClr val="FFFFFF"/>
                </a:solidFill>
                <a:latin typeface="Poppins"/>
                <a:ea typeface="Poppins"/>
                <a:cs typeface="Poppins"/>
                <a:sym typeface="Poppins"/>
              </a:rPr>
              <a:t>If asserting that future cost is unreasonable, there should be evidence to establish that any reasonable person would view expenditure as a “squandering of money” (p. 280). </a:t>
            </a:r>
          </a:p>
          <a:p>
            <a:pPr marL="554864" lvl="1" indent="-277432" algn="l">
              <a:lnSpc>
                <a:spcPts val="3392"/>
              </a:lnSpc>
              <a:spcBef>
                <a:spcPct val="0"/>
              </a:spcBef>
              <a:buFont typeface="Arial"/>
              <a:buChar char="•"/>
            </a:pPr>
            <a:r>
              <a:rPr lang="en-US" sz="2570" u="none" strike="noStrike">
                <a:solidFill>
                  <a:srgbClr val="FFFFFF"/>
                </a:solidFill>
                <a:latin typeface="Poppins"/>
                <a:ea typeface="Poppins"/>
                <a:cs typeface="Poppins"/>
                <a:sym typeface="Poppins"/>
              </a:rPr>
              <a:t>Fairness to Defendant achieved by assuring the Plaintiff’s claims are legitimate and justifiable (p. 278). </a:t>
            </a:r>
          </a:p>
          <a:p>
            <a:pPr marL="554864" lvl="1" indent="-277432" algn="l">
              <a:lnSpc>
                <a:spcPts val="3392"/>
              </a:lnSpc>
              <a:spcBef>
                <a:spcPct val="0"/>
              </a:spcBef>
              <a:buFont typeface="Arial"/>
              <a:buChar char="•"/>
            </a:pPr>
            <a:r>
              <a:rPr lang="en-US" sz="2570" u="none" strike="noStrike">
                <a:solidFill>
                  <a:srgbClr val="FFFFFF"/>
                </a:solidFill>
                <a:latin typeface="Poppins"/>
                <a:ea typeface="Poppins"/>
                <a:cs typeface="Poppins"/>
                <a:sym typeface="Poppins"/>
              </a:rPr>
              <a:t>Expert evidence from specialists ground future care recommendations (p. 281).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12A53"/>
        </a:solidFill>
        <a:effectLst/>
      </p:bgPr>
    </p:bg>
    <p:spTree>
      <p:nvGrpSpPr>
        <p:cNvPr id="1" name=""/>
        <p:cNvGrpSpPr/>
        <p:nvPr/>
      </p:nvGrpSpPr>
      <p:grpSpPr>
        <a:xfrm>
          <a:off x="0" y="0"/>
          <a:ext cx="0" cy="0"/>
          <a:chOff x="0" y="0"/>
          <a:chExt cx="0" cy="0"/>
        </a:xfrm>
      </p:grpSpPr>
      <p:sp>
        <p:nvSpPr>
          <p:cNvPr id="2" name="TextBox 2"/>
          <p:cNvSpPr txBox="1"/>
          <p:nvPr/>
        </p:nvSpPr>
        <p:spPr>
          <a:xfrm>
            <a:off x="914510" y="466436"/>
            <a:ext cx="10587307" cy="1595670"/>
          </a:xfrm>
          <a:prstGeom prst="rect">
            <a:avLst/>
          </a:prstGeom>
        </p:spPr>
        <p:txBody>
          <a:bodyPr lIns="0" tIns="0" rIns="0" bIns="0" rtlCol="0" anchor="t">
            <a:spAutoFit/>
          </a:bodyPr>
          <a:lstStyle/>
          <a:p>
            <a:pPr algn="l">
              <a:lnSpc>
                <a:spcPts val="12320"/>
              </a:lnSpc>
            </a:pPr>
            <a:r>
              <a:rPr lang="en-US" sz="8799" b="1">
                <a:solidFill>
                  <a:srgbClr val="FFFFFF"/>
                </a:solidFill>
                <a:latin typeface="Poppins Bold"/>
                <a:ea typeface="Poppins Bold"/>
                <a:cs typeface="Poppins Bold"/>
                <a:sym typeface="Poppins Bold"/>
              </a:rPr>
              <a:t>Core Principles</a:t>
            </a:r>
          </a:p>
        </p:txBody>
      </p:sp>
      <p:sp>
        <p:nvSpPr>
          <p:cNvPr id="3" name="TextBox 3"/>
          <p:cNvSpPr txBox="1"/>
          <p:nvPr/>
        </p:nvSpPr>
        <p:spPr>
          <a:xfrm>
            <a:off x="3149160" y="2780157"/>
            <a:ext cx="12725400" cy="1173254"/>
          </a:xfrm>
          <a:prstGeom prst="rect">
            <a:avLst/>
          </a:prstGeom>
        </p:spPr>
        <p:txBody>
          <a:bodyPr lIns="0" tIns="0" rIns="0" bIns="0" rtlCol="0" anchor="t">
            <a:spAutoFit/>
          </a:bodyPr>
          <a:lstStyle/>
          <a:p>
            <a:pPr algn="l">
              <a:lnSpc>
                <a:spcPts val="2952"/>
              </a:lnSpc>
            </a:pPr>
            <a:r>
              <a:rPr lang="en-US" sz="2108">
                <a:solidFill>
                  <a:srgbClr val="212A53"/>
                </a:solidFill>
                <a:latin typeface="Roboto"/>
                <a:ea typeface="Roboto"/>
                <a:cs typeface="Roboto"/>
                <a:sym typeface="Roboto"/>
              </a:rPr>
              <a:t>. </a:t>
            </a:r>
          </a:p>
          <a:p>
            <a:pPr algn="l">
              <a:lnSpc>
                <a:spcPts val="2952"/>
              </a:lnSpc>
            </a:pPr>
            <a:endParaRPr lang="en-US" sz="2108">
              <a:solidFill>
                <a:srgbClr val="212A53"/>
              </a:solidFill>
              <a:latin typeface="Roboto"/>
              <a:ea typeface="Roboto"/>
              <a:cs typeface="Roboto"/>
              <a:sym typeface="Roboto"/>
            </a:endParaRPr>
          </a:p>
          <a:p>
            <a:pPr algn="l">
              <a:lnSpc>
                <a:spcPts val="2952"/>
              </a:lnSpc>
            </a:pPr>
            <a:endParaRPr lang="en-US" sz="2108">
              <a:solidFill>
                <a:srgbClr val="212A53"/>
              </a:solidFill>
              <a:latin typeface="Roboto"/>
              <a:ea typeface="Roboto"/>
              <a:cs typeface="Roboto"/>
              <a:sym typeface="Roboto"/>
            </a:endParaRPr>
          </a:p>
        </p:txBody>
      </p:sp>
      <p:grpSp>
        <p:nvGrpSpPr>
          <p:cNvPr id="4" name="Group 4"/>
          <p:cNvGrpSpPr/>
          <p:nvPr/>
        </p:nvGrpSpPr>
        <p:grpSpPr>
          <a:xfrm rot="-5400000">
            <a:off x="15495335" y="7494335"/>
            <a:ext cx="1815391" cy="3769940"/>
            <a:chOff x="0" y="0"/>
            <a:chExt cx="2118117" cy="4398597"/>
          </a:xfrm>
        </p:grpSpPr>
        <p:sp>
          <p:nvSpPr>
            <p:cNvPr id="5" name="Freeform 5"/>
            <p:cNvSpPr/>
            <p:nvPr/>
          </p:nvSpPr>
          <p:spPr>
            <a:xfrm>
              <a:off x="0" y="0"/>
              <a:ext cx="2118146" cy="4398599"/>
            </a:xfrm>
            <a:custGeom>
              <a:avLst/>
              <a:gdLst/>
              <a:ahLst/>
              <a:cxnLst/>
              <a:rect l="l" t="t" r="r" b="b"/>
              <a:pathLst>
                <a:path w="2118146" h="4398599">
                  <a:moveTo>
                    <a:pt x="2118146" y="4398599"/>
                  </a:moveTo>
                  <a:lnTo>
                    <a:pt x="0" y="4398599"/>
                  </a:lnTo>
                  <a:lnTo>
                    <a:pt x="0" y="0"/>
                  </a:lnTo>
                  <a:lnTo>
                    <a:pt x="2118146" y="4398599"/>
                  </a:lnTo>
                  <a:close/>
                </a:path>
              </a:pathLst>
            </a:custGeom>
            <a:solidFill>
              <a:srgbClr val="8AE34E"/>
            </a:solidFill>
          </p:spPr>
          <p:txBody>
            <a:bodyPr/>
            <a:lstStyle/>
            <a:p>
              <a:endParaRPr lang="en-CA"/>
            </a:p>
          </p:txBody>
        </p:sp>
      </p:grpSp>
      <p:graphicFrame>
        <p:nvGraphicFramePr>
          <p:cNvPr id="6" name="Table 6"/>
          <p:cNvGraphicFramePr>
            <a:graphicFrameLocks noGrp="1"/>
          </p:cNvGraphicFramePr>
          <p:nvPr/>
        </p:nvGraphicFramePr>
        <p:xfrm>
          <a:off x="914510" y="2363008"/>
          <a:ext cx="16230599" cy="7233160"/>
        </p:xfrm>
        <a:graphic>
          <a:graphicData uri="http://schemas.openxmlformats.org/drawingml/2006/table">
            <a:tbl>
              <a:tblPr/>
              <a:tblGrid>
                <a:gridCol w="4927472">
                  <a:extLst>
                    <a:ext uri="{9D8B030D-6E8A-4147-A177-3AD203B41FA5}">
                      <a16:colId xmlns:a16="http://schemas.microsoft.com/office/drawing/2014/main" val="20000"/>
                    </a:ext>
                  </a:extLst>
                </a:gridCol>
                <a:gridCol w="4974645">
                  <a:extLst>
                    <a:ext uri="{9D8B030D-6E8A-4147-A177-3AD203B41FA5}">
                      <a16:colId xmlns:a16="http://schemas.microsoft.com/office/drawing/2014/main" val="20001"/>
                    </a:ext>
                  </a:extLst>
                </a:gridCol>
                <a:gridCol w="6328482">
                  <a:extLst>
                    <a:ext uri="{9D8B030D-6E8A-4147-A177-3AD203B41FA5}">
                      <a16:colId xmlns:a16="http://schemas.microsoft.com/office/drawing/2014/main" val="20002"/>
                    </a:ext>
                  </a:extLst>
                </a:gridCol>
              </a:tblGrid>
              <a:tr h="1256045">
                <a:tc>
                  <a:txBody>
                    <a:bodyPr/>
                    <a:lstStyle/>
                    <a:p>
                      <a:pPr algn="ctr">
                        <a:lnSpc>
                          <a:spcPts val="4919"/>
                        </a:lnSpc>
                        <a:defRPr/>
                      </a:pPr>
                      <a:r>
                        <a:rPr lang="en-US" sz="4099" b="1">
                          <a:solidFill>
                            <a:srgbClr val="8FE84F"/>
                          </a:solidFill>
                          <a:latin typeface="Poppins Bold"/>
                          <a:ea typeface="Poppins Bold"/>
                          <a:cs typeface="Poppins Bold"/>
                          <a:sym typeface="Poppins Bold"/>
                        </a:rPr>
                        <a:t>Principle</a:t>
                      </a:r>
                      <a:endParaRPr lang="en-US" sz="1100"/>
                    </a:p>
                  </a:txBody>
                  <a:tcPr marT="91440" marB="9144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4919"/>
                        </a:lnSpc>
                        <a:defRPr/>
                      </a:pPr>
                      <a:r>
                        <a:rPr lang="en-US" sz="4099" b="1">
                          <a:solidFill>
                            <a:srgbClr val="8FE84F"/>
                          </a:solidFill>
                          <a:latin typeface="Poppins Bold"/>
                          <a:ea typeface="Poppins Bold"/>
                          <a:cs typeface="Poppins Bold"/>
                          <a:sym typeface="Poppins Bold"/>
                        </a:rPr>
                        <a:t>Advocacy Focus</a:t>
                      </a:r>
                      <a:endParaRPr lang="en-US" sz="1100"/>
                    </a:p>
                  </a:txBody>
                  <a:tcPr marT="91440" marB="9144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4919"/>
                        </a:lnSpc>
                        <a:defRPr/>
                      </a:pPr>
                      <a:r>
                        <a:rPr lang="en-US" sz="4099" b="1">
                          <a:solidFill>
                            <a:srgbClr val="8FE84F"/>
                          </a:solidFill>
                          <a:latin typeface="Poppins Bold"/>
                          <a:ea typeface="Poppins Bold"/>
                          <a:cs typeface="Poppins Bold"/>
                          <a:sym typeface="Poppins Bold"/>
                        </a:rPr>
                        <a:t>Practical Technique</a:t>
                      </a:r>
                      <a:endParaRPr lang="en-US" sz="1100"/>
                    </a:p>
                  </a:txBody>
                  <a:tcPr marT="91440" marB="9144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227281">
                <a:tc>
                  <a:txBody>
                    <a:bodyPr/>
                    <a:lstStyle/>
                    <a:p>
                      <a:pPr algn="ctr">
                        <a:lnSpc>
                          <a:spcPts val="2999"/>
                        </a:lnSpc>
                        <a:defRPr/>
                      </a:pPr>
                      <a:r>
                        <a:rPr lang="en-US" sz="2499">
                          <a:solidFill>
                            <a:srgbClr val="FFFFFF"/>
                          </a:solidFill>
                          <a:latin typeface="Poppins"/>
                          <a:ea typeface="Poppins"/>
                          <a:cs typeface="Poppins"/>
                          <a:sym typeface="Poppins"/>
                        </a:rPr>
                        <a:t>Reasonable comfort &amp; dignity</a:t>
                      </a:r>
                      <a:endParaRPr lang="en-US" sz="1100"/>
                    </a:p>
                  </a:txBody>
                  <a:tcPr marT="91440" marB="9144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999"/>
                        </a:lnSpc>
                        <a:defRPr/>
                      </a:pPr>
                      <a:r>
                        <a:rPr lang="en-US" sz="2499">
                          <a:solidFill>
                            <a:srgbClr val="FFFFFF"/>
                          </a:solidFill>
                          <a:latin typeface="Poppins"/>
                          <a:ea typeface="Poppins"/>
                          <a:cs typeface="Poppins"/>
                          <a:sym typeface="Poppins"/>
                        </a:rPr>
                        <a:t>Humanize the harm</a:t>
                      </a:r>
                      <a:endParaRPr lang="en-US" sz="1100"/>
                    </a:p>
                  </a:txBody>
                  <a:tcPr marT="91440" marB="9144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999"/>
                        </a:lnSpc>
                        <a:defRPr/>
                      </a:pPr>
                      <a:r>
                        <a:rPr lang="en-US" sz="2499">
                          <a:solidFill>
                            <a:srgbClr val="FFFFFF"/>
                          </a:solidFill>
                          <a:latin typeface="Poppins"/>
                          <a:ea typeface="Poppins"/>
                          <a:cs typeface="Poppins"/>
                          <a:sym typeface="Poppins"/>
                        </a:rPr>
                        <a:t>Tie it to function – improve or sustain</a:t>
                      </a:r>
                      <a:endParaRPr lang="en-US" sz="1100"/>
                    </a:p>
                  </a:txBody>
                  <a:tcPr marT="91440" marB="9144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227281">
                <a:tc>
                  <a:txBody>
                    <a:bodyPr/>
                    <a:lstStyle/>
                    <a:p>
                      <a:pPr algn="ctr">
                        <a:lnSpc>
                          <a:spcPts val="2999"/>
                        </a:lnSpc>
                        <a:defRPr/>
                      </a:pPr>
                      <a:r>
                        <a:rPr lang="en-US" sz="2499">
                          <a:solidFill>
                            <a:srgbClr val="FFFFFF"/>
                          </a:solidFill>
                          <a:latin typeface="Poppins"/>
                          <a:ea typeface="Poppins"/>
                          <a:cs typeface="Poppins"/>
                          <a:sym typeface="Poppins"/>
                        </a:rPr>
                        <a:t>Reasonableness, not perfection</a:t>
                      </a:r>
                      <a:endParaRPr lang="en-US" sz="1100"/>
                    </a:p>
                  </a:txBody>
                  <a:tcPr marT="91440" marB="9144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999"/>
                        </a:lnSpc>
                        <a:defRPr/>
                      </a:pPr>
                      <a:r>
                        <a:rPr lang="en-US" sz="2499">
                          <a:solidFill>
                            <a:srgbClr val="FFFFFF"/>
                          </a:solidFill>
                          <a:latin typeface="Poppins"/>
                          <a:ea typeface="Poppins"/>
                          <a:cs typeface="Poppins"/>
                          <a:sym typeface="Poppins"/>
                        </a:rPr>
                        <a:t>Defend future-care plan</a:t>
                      </a:r>
                      <a:endParaRPr lang="en-US" sz="1100"/>
                    </a:p>
                  </a:txBody>
                  <a:tcPr marT="91440" marB="9144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999"/>
                        </a:lnSpc>
                        <a:defRPr/>
                      </a:pPr>
                      <a:r>
                        <a:rPr lang="en-US" sz="2499">
                          <a:solidFill>
                            <a:srgbClr val="FFFFFF"/>
                          </a:solidFill>
                          <a:latin typeface="Poppins"/>
                          <a:ea typeface="Poppins"/>
                          <a:cs typeface="Poppins"/>
                          <a:sym typeface="Poppins"/>
                        </a:rPr>
                        <a:t>Cite appropriate healthcare professionals</a:t>
                      </a:r>
                      <a:endParaRPr lang="en-US" sz="1100"/>
                    </a:p>
                  </a:txBody>
                  <a:tcPr marT="91440" marB="9144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1067991">
                <a:tc>
                  <a:txBody>
                    <a:bodyPr/>
                    <a:lstStyle/>
                    <a:p>
                      <a:pPr algn="ctr">
                        <a:lnSpc>
                          <a:spcPts val="2999"/>
                        </a:lnSpc>
                        <a:defRPr/>
                      </a:pPr>
                      <a:r>
                        <a:rPr lang="en-US" sz="2499">
                          <a:solidFill>
                            <a:srgbClr val="FFFFFF"/>
                          </a:solidFill>
                          <a:latin typeface="Poppins"/>
                          <a:ea typeface="Poppins"/>
                          <a:cs typeface="Poppins"/>
                          <a:sym typeface="Poppins"/>
                        </a:rPr>
                        <a:t>Predictability &amp; consistency</a:t>
                      </a:r>
                      <a:endParaRPr lang="en-US" sz="1100"/>
                    </a:p>
                  </a:txBody>
                  <a:tcPr marT="91440" marB="9144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999"/>
                        </a:lnSpc>
                        <a:defRPr/>
                      </a:pPr>
                      <a:r>
                        <a:rPr lang="en-US" sz="2499">
                          <a:solidFill>
                            <a:srgbClr val="FFFFFF"/>
                          </a:solidFill>
                          <a:latin typeface="Poppins"/>
                          <a:ea typeface="Poppins"/>
                          <a:cs typeface="Poppins"/>
                          <a:sym typeface="Poppins"/>
                        </a:rPr>
                        <a:t>Anchor your numbers</a:t>
                      </a:r>
                      <a:endParaRPr lang="en-US" sz="1100"/>
                    </a:p>
                  </a:txBody>
                  <a:tcPr marT="91440" marB="9144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999"/>
                        </a:lnSpc>
                        <a:defRPr/>
                      </a:pPr>
                      <a:r>
                        <a:rPr lang="en-US" sz="2499">
                          <a:solidFill>
                            <a:srgbClr val="FFFFFF"/>
                          </a:solidFill>
                          <a:latin typeface="Poppins"/>
                          <a:ea typeface="Poppins"/>
                          <a:cs typeface="Poppins"/>
                          <a:sym typeface="Poppins"/>
                        </a:rPr>
                        <a:t>Compare with analogous awards</a:t>
                      </a:r>
                      <a:endParaRPr lang="en-US" sz="1100"/>
                    </a:p>
                  </a:txBody>
                  <a:tcPr marT="91440" marB="9144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1227281">
                <a:tc>
                  <a:txBody>
                    <a:bodyPr/>
                    <a:lstStyle/>
                    <a:p>
                      <a:pPr algn="ctr">
                        <a:lnSpc>
                          <a:spcPts val="2999"/>
                        </a:lnSpc>
                        <a:defRPr/>
                      </a:pPr>
                      <a:r>
                        <a:rPr lang="en-US" sz="2499">
                          <a:solidFill>
                            <a:srgbClr val="FFFFFF"/>
                          </a:solidFill>
                          <a:latin typeface="Poppins"/>
                          <a:ea typeface="Poppins"/>
                          <a:cs typeface="Poppins"/>
                          <a:sym typeface="Poppins"/>
                        </a:rPr>
                        <a:t>Restoration, not windfall</a:t>
                      </a:r>
                      <a:endParaRPr lang="en-US" sz="1100"/>
                    </a:p>
                  </a:txBody>
                  <a:tcPr marT="91440" marB="9144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999"/>
                        </a:lnSpc>
                        <a:defRPr/>
                      </a:pPr>
                      <a:r>
                        <a:rPr lang="en-US" sz="2499">
                          <a:solidFill>
                            <a:srgbClr val="FFFFFF"/>
                          </a:solidFill>
                          <a:latin typeface="Poppins"/>
                          <a:ea typeface="Poppins"/>
                          <a:cs typeface="Poppins"/>
                          <a:sym typeface="Poppins"/>
                        </a:rPr>
                        <a:t>Build credibility</a:t>
                      </a:r>
                      <a:endParaRPr lang="en-US" sz="1100"/>
                    </a:p>
                  </a:txBody>
                  <a:tcPr marT="91440" marB="9144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999"/>
                        </a:lnSpc>
                        <a:defRPr/>
                      </a:pPr>
                      <a:r>
                        <a:rPr lang="en-US" sz="2499">
                          <a:solidFill>
                            <a:srgbClr val="FFFFFF"/>
                          </a:solidFill>
                          <a:latin typeface="Poppins"/>
                          <a:ea typeface="Poppins"/>
                          <a:cs typeface="Poppins"/>
                          <a:sym typeface="Poppins"/>
                        </a:rPr>
                        <a:t>Frame damages as rebuilding function</a:t>
                      </a:r>
                      <a:endParaRPr lang="en-US" sz="1100"/>
                    </a:p>
                  </a:txBody>
                  <a:tcPr marT="91440" marB="9144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1227281">
                <a:tc>
                  <a:txBody>
                    <a:bodyPr/>
                    <a:lstStyle/>
                    <a:p>
                      <a:pPr algn="ctr">
                        <a:lnSpc>
                          <a:spcPts val="2999"/>
                        </a:lnSpc>
                        <a:defRPr/>
                      </a:pPr>
                      <a:r>
                        <a:rPr lang="en-US" sz="2499">
                          <a:solidFill>
                            <a:srgbClr val="FFFFFF"/>
                          </a:solidFill>
                          <a:latin typeface="Poppins"/>
                          <a:ea typeface="Poppins"/>
                          <a:cs typeface="Poppins"/>
                          <a:sym typeface="Poppins"/>
                        </a:rPr>
                        <a:t>Cap on emotion, not evidence</a:t>
                      </a:r>
                      <a:endParaRPr lang="en-US" sz="1100"/>
                    </a:p>
                  </a:txBody>
                  <a:tcPr marT="91440" marB="9144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999"/>
                        </a:lnSpc>
                        <a:defRPr/>
                      </a:pPr>
                      <a:r>
                        <a:rPr lang="en-US" sz="2499">
                          <a:solidFill>
                            <a:srgbClr val="FFFFFF"/>
                          </a:solidFill>
                          <a:latin typeface="Poppins"/>
                          <a:ea typeface="Poppins"/>
                          <a:cs typeface="Poppins"/>
                          <a:sym typeface="Poppins"/>
                        </a:rPr>
                        <a:t>Shift to economic heads</a:t>
                      </a:r>
                      <a:endParaRPr lang="en-US" sz="1100"/>
                    </a:p>
                  </a:txBody>
                  <a:tcPr marT="91440" marB="9144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2999"/>
                        </a:lnSpc>
                        <a:defRPr/>
                      </a:pPr>
                      <a:r>
                        <a:rPr lang="en-US" sz="2499">
                          <a:solidFill>
                            <a:srgbClr val="FFFFFF"/>
                          </a:solidFill>
                          <a:latin typeface="Poppins"/>
                          <a:ea typeface="Poppins"/>
                          <a:cs typeface="Poppins"/>
                          <a:sym typeface="Poppins"/>
                        </a:rPr>
                        <a:t>Lead with life-care and vocational evidence</a:t>
                      </a:r>
                      <a:endParaRPr lang="en-US" sz="1100"/>
                    </a:p>
                  </a:txBody>
                  <a:tcPr marT="91440" marB="9144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5555" b="-5555"/>
              </a:stretch>
            </a:blipFill>
          </p:spPr>
          <p:txBody>
            <a:bodyPr/>
            <a:lstStyle/>
            <a:p>
              <a:endParaRPr lang="en-CA"/>
            </a:p>
          </p:txBody>
        </p:sp>
      </p:grpSp>
      <p:sp>
        <p:nvSpPr>
          <p:cNvPr id="4" name="TextBox 4"/>
          <p:cNvSpPr txBox="1"/>
          <p:nvPr/>
        </p:nvSpPr>
        <p:spPr>
          <a:xfrm>
            <a:off x="863057" y="200382"/>
            <a:ext cx="12801600" cy="1428035"/>
          </a:xfrm>
          <a:prstGeom prst="rect">
            <a:avLst/>
          </a:prstGeom>
        </p:spPr>
        <p:txBody>
          <a:bodyPr lIns="0" tIns="0" rIns="0" bIns="0" rtlCol="0" anchor="t">
            <a:spAutoFit/>
          </a:bodyPr>
          <a:lstStyle/>
          <a:p>
            <a:pPr marL="0" lvl="0" indent="0" algn="l">
              <a:lnSpc>
                <a:spcPts val="11060"/>
              </a:lnSpc>
              <a:spcBef>
                <a:spcPct val="0"/>
              </a:spcBef>
            </a:pPr>
            <a:r>
              <a:rPr lang="en-US" sz="7899" b="1">
                <a:solidFill>
                  <a:srgbClr val="8FE84F"/>
                </a:solidFill>
                <a:latin typeface="Poppins Bold"/>
                <a:ea typeface="Poppins Bold"/>
                <a:cs typeface="Poppins Bold"/>
                <a:sym typeface="Poppins Bold"/>
              </a:rPr>
              <a:t>Inst</a:t>
            </a:r>
            <a:r>
              <a:rPr lang="en-US" sz="7899" b="1" u="none" strike="noStrike">
                <a:solidFill>
                  <a:srgbClr val="8FE84F"/>
                </a:solidFill>
                <a:latin typeface="Poppins Bold"/>
                <a:ea typeface="Poppins Bold"/>
                <a:cs typeface="Poppins Bold"/>
                <a:sym typeface="Poppins Bold"/>
              </a:rPr>
              <a:t>itutional Care</a:t>
            </a:r>
          </a:p>
        </p:txBody>
      </p:sp>
      <p:sp>
        <p:nvSpPr>
          <p:cNvPr id="5" name="TextBox 5"/>
          <p:cNvSpPr txBox="1"/>
          <p:nvPr/>
        </p:nvSpPr>
        <p:spPr>
          <a:xfrm>
            <a:off x="863057" y="2471184"/>
            <a:ext cx="16869508" cy="1383030"/>
          </a:xfrm>
          <a:prstGeom prst="rect">
            <a:avLst/>
          </a:prstGeom>
        </p:spPr>
        <p:txBody>
          <a:bodyPr lIns="0" tIns="0" rIns="0" bIns="0" rtlCol="0" anchor="t">
            <a:spAutoFit/>
          </a:bodyPr>
          <a:lstStyle/>
          <a:p>
            <a:pPr marL="453393" lvl="1" indent="-226697" algn="l">
              <a:lnSpc>
                <a:spcPts val="2730"/>
              </a:lnSpc>
              <a:buFont typeface="Arial"/>
              <a:buChar char="•"/>
            </a:pPr>
            <a:r>
              <a:rPr lang="en-US" sz="2100" dirty="0">
                <a:solidFill>
                  <a:srgbClr val="FFFFFF"/>
                </a:solidFill>
                <a:latin typeface="Poppins"/>
                <a:ea typeface="Poppins"/>
                <a:cs typeface="Poppins"/>
                <a:sym typeface="Poppins"/>
              </a:rPr>
              <a:t>Absent an evidentiary foundation that institutional care is in the best interests of the injured Plaintiff, the Andrews trilogy establishes that home care is the presumptive model.</a:t>
            </a:r>
          </a:p>
          <a:p>
            <a:pPr marL="453393" lvl="1" indent="-226697" algn="l">
              <a:lnSpc>
                <a:spcPts val="2730"/>
              </a:lnSpc>
              <a:buFont typeface="Arial"/>
              <a:buChar char="•"/>
            </a:pPr>
            <a:r>
              <a:rPr lang="en-US" sz="2100" dirty="0">
                <a:solidFill>
                  <a:srgbClr val="FFFFFF"/>
                </a:solidFill>
                <a:latin typeface="Poppins"/>
                <a:ea typeface="Poppins"/>
                <a:cs typeface="Poppins"/>
                <a:sym typeface="Poppins"/>
              </a:rPr>
              <a:t>Publicly funded system now promotes a presumptive home care model as supporting the dignity, security and independence of the disabled individual.</a:t>
            </a:r>
          </a:p>
        </p:txBody>
      </p:sp>
      <p:sp>
        <p:nvSpPr>
          <p:cNvPr id="6" name="TextBox 6"/>
          <p:cNvSpPr txBox="1"/>
          <p:nvPr/>
        </p:nvSpPr>
        <p:spPr>
          <a:xfrm>
            <a:off x="863057" y="1582229"/>
            <a:ext cx="11999757" cy="727030"/>
          </a:xfrm>
          <a:prstGeom prst="rect">
            <a:avLst/>
          </a:prstGeom>
        </p:spPr>
        <p:txBody>
          <a:bodyPr lIns="0" tIns="0" rIns="0" bIns="0" rtlCol="0" anchor="t">
            <a:spAutoFit/>
          </a:bodyPr>
          <a:lstStyle/>
          <a:p>
            <a:pPr marL="0" lvl="0" indent="0" algn="l">
              <a:lnSpc>
                <a:spcPts val="5600"/>
              </a:lnSpc>
              <a:spcBef>
                <a:spcPct val="0"/>
              </a:spcBef>
            </a:pPr>
            <a:r>
              <a:rPr lang="en-US" sz="4000" b="1" dirty="0">
                <a:solidFill>
                  <a:srgbClr val="FFFFFF"/>
                </a:solidFill>
                <a:latin typeface="Poppins Bold"/>
                <a:ea typeface="Poppins Bold"/>
                <a:cs typeface="Poppins Bold"/>
                <a:sym typeface="Poppins Bold"/>
              </a:rPr>
              <a:t>Is inst</a:t>
            </a:r>
            <a:r>
              <a:rPr lang="en-US" sz="4000" b="1" u="none" strike="noStrike" dirty="0">
                <a:solidFill>
                  <a:srgbClr val="FFFFFF"/>
                </a:solidFill>
                <a:latin typeface="Poppins Bold"/>
                <a:ea typeface="Poppins Bold"/>
                <a:cs typeface="Poppins Bold"/>
                <a:sym typeface="Poppins Bold"/>
              </a:rPr>
              <a:t>itutional care ever appropriate? </a:t>
            </a:r>
          </a:p>
        </p:txBody>
      </p:sp>
      <p:sp>
        <p:nvSpPr>
          <p:cNvPr id="7" name="TextBox 7"/>
          <p:cNvSpPr txBox="1"/>
          <p:nvPr/>
        </p:nvSpPr>
        <p:spPr>
          <a:xfrm>
            <a:off x="11094244" y="1745401"/>
            <a:ext cx="2808188" cy="457835"/>
          </a:xfrm>
          <a:prstGeom prst="rect">
            <a:avLst/>
          </a:prstGeom>
        </p:spPr>
        <p:txBody>
          <a:bodyPr lIns="0" tIns="0" rIns="0" bIns="0" rtlCol="0" anchor="t">
            <a:spAutoFit/>
          </a:bodyPr>
          <a:lstStyle/>
          <a:p>
            <a:pPr algn="ctr">
              <a:lnSpc>
                <a:spcPts val="3639"/>
              </a:lnSpc>
            </a:pPr>
            <a:r>
              <a:rPr lang="en-US" sz="2599" b="1">
                <a:solidFill>
                  <a:srgbClr val="FFFFFF"/>
                </a:solidFill>
                <a:latin typeface="Poppins Bold"/>
                <a:ea typeface="Poppins Bold"/>
                <a:cs typeface="Poppins Bold"/>
                <a:sym typeface="Poppins Bold"/>
              </a:rPr>
              <a:t>(ALMOST) NEVER</a:t>
            </a:r>
          </a:p>
        </p:txBody>
      </p:sp>
      <p:sp>
        <p:nvSpPr>
          <p:cNvPr id="8" name="TextBox 8"/>
          <p:cNvSpPr txBox="1"/>
          <p:nvPr/>
        </p:nvSpPr>
        <p:spPr>
          <a:xfrm>
            <a:off x="863057" y="4111389"/>
            <a:ext cx="16869508" cy="5497830"/>
          </a:xfrm>
          <a:prstGeom prst="rect">
            <a:avLst/>
          </a:prstGeom>
        </p:spPr>
        <p:txBody>
          <a:bodyPr lIns="0" tIns="0" rIns="0" bIns="0" rtlCol="0" anchor="t">
            <a:spAutoFit/>
          </a:bodyPr>
          <a:lstStyle/>
          <a:p>
            <a:pPr marL="453393" lvl="1" indent="-226697" algn="l">
              <a:lnSpc>
                <a:spcPts val="2730"/>
              </a:lnSpc>
              <a:buFont typeface="Arial"/>
              <a:buChar char="•"/>
            </a:pPr>
            <a:r>
              <a:rPr lang="en-US" sz="2100" b="1" dirty="0">
                <a:solidFill>
                  <a:srgbClr val="FFFFFF"/>
                </a:solidFill>
                <a:latin typeface="Poppins Bold"/>
                <a:ea typeface="Poppins Bold"/>
                <a:cs typeface="Poppins Bold"/>
                <a:sym typeface="Poppins Bold"/>
              </a:rPr>
              <a:t>Ombudsman Ontario - Nowhere to Turn: </a:t>
            </a:r>
            <a:r>
              <a:rPr lang="en-US" sz="2100" dirty="0">
                <a:solidFill>
                  <a:srgbClr val="FFFFFF"/>
                </a:solidFill>
                <a:latin typeface="Poppins"/>
                <a:ea typeface="Poppins"/>
                <a:cs typeface="Poppins"/>
                <a:sym typeface="Poppins"/>
              </a:rPr>
              <a:t>Investigation into the Ministry of Community and Social Services’ response to situations of crisis involving adult with developmental disabilities, August 2016</a:t>
            </a:r>
          </a:p>
          <a:p>
            <a:pPr marL="453393" lvl="1" indent="-226697" algn="l">
              <a:lnSpc>
                <a:spcPts val="2730"/>
              </a:lnSpc>
              <a:buFont typeface="Arial"/>
              <a:buChar char="•"/>
            </a:pPr>
            <a:r>
              <a:rPr lang="en-US" sz="2100" dirty="0">
                <a:solidFill>
                  <a:srgbClr val="FFFFFF"/>
                </a:solidFill>
                <a:latin typeface="Poppins"/>
                <a:ea typeface="Poppins"/>
                <a:cs typeface="Poppins"/>
                <a:sym typeface="Poppins"/>
              </a:rPr>
              <a:t>Investigation launched in 2012 after more than 1400 complaints were received about adults with development disabilities in crisis.</a:t>
            </a:r>
          </a:p>
          <a:p>
            <a:pPr marL="453393" lvl="1" indent="-226697" algn="l">
              <a:lnSpc>
                <a:spcPts val="2730"/>
              </a:lnSpc>
              <a:buFont typeface="Arial"/>
              <a:buChar char="•"/>
            </a:pPr>
            <a:r>
              <a:rPr lang="en-US" sz="2100" dirty="0">
                <a:solidFill>
                  <a:srgbClr val="FFFFFF"/>
                </a:solidFill>
                <a:latin typeface="Poppins"/>
                <a:ea typeface="Poppins"/>
                <a:cs typeface="Poppins"/>
                <a:sym typeface="Poppins"/>
              </a:rPr>
              <a:t>Ombudsman’s office investigated cases and systemic issues from 2012 to 2016 – Developmental Services in Crisis</a:t>
            </a:r>
          </a:p>
          <a:p>
            <a:pPr marL="453393" lvl="1" indent="-226697" algn="l">
              <a:lnSpc>
                <a:spcPts val="2730"/>
              </a:lnSpc>
              <a:buFont typeface="Arial"/>
              <a:buChar char="•"/>
            </a:pPr>
            <a:r>
              <a:rPr lang="en-US" sz="2100" b="1" dirty="0">
                <a:solidFill>
                  <a:srgbClr val="FFFFFF"/>
                </a:solidFill>
                <a:latin typeface="Poppins Bold"/>
                <a:ea typeface="Poppins Bold"/>
                <a:cs typeface="Poppins Bold"/>
                <a:sym typeface="Poppins Bold"/>
              </a:rPr>
              <a:t>Systemic Gaps and Long Waitlists</a:t>
            </a:r>
          </a:p>
          <a:p>
            <a:pPr marL="906786" lvl="2" indent="-302262" algn="l">
              <a:lnSpc>
                <a:spcPts val="2730"/>
              </a:lnSpc>
              <a:buFont typeface="Arial"/>
              <a:buChar char="⚬"/>
            </a:pPr>
            <a:r>
              <a:rPr lang="en-US" sz="2100" dirty="0">
                <a:solidFill>
                  <a:srgbClr val="FFFFFF"/>
                </a:solidFill>
                <a:latin typeface="Poppins"/>
                <a:ea typeface="Poppins"/>
                <a:cs typeface="Poppins"/>
                <a:sym typeface="Poppins"/>
              </a:rPr>
              <a:t>Thousands of adults remain on waiting lists for housing and supports.</a:t>
            </a:r>
          </a:p>
          <a:p>
            <a:pPr marL="906786" lvl="2" indent="-302262" algn="l">
              <a:lnSpc>
                <a:spcPts val="2730"/>
              </a:lnSpc>
              <a:buFont typeface="Arial"/>
              <a:buChar char="⚬"/>
            </a:pPr>
            <a:r>
              <a:rPr lang="en-US" sz="2100" dirty="0">
                <a:solidFill>
                  <a:srgbClr val="FFFFFF"/>
                </a:solidFill>
                <a:latin typeface="Poppins"/>
                <a:ea typeface="Poppins"/>
                <a:cs typeface="Poppins"/>
                <a:sym typeface="Poppins"/>
              </a:rPr>
              <a:t>Demand far exceeds supply with families facing years-long delays for placement and services.</a:t>
            </a:r>
          </a:p>
          <a:p>
            <a:pPr marL="453393" lvl="1" indent="-226697" algn="l">
              <a:lnSpc>
                <a:spcPts val="2730"/>
              </a:lnSpc>
              <a:buFont typeface="Arial"/>
              <a:buChar char="•"/>
            </a:pPr>
            <a:r>
              <a:rPr lang="en-US" sz="2100" b="1" dirty="0">
                <a:solidFill>
                  <a:srgbClr val="FFFFFF"/>
                </a:solidFill>
                <a:latin typeface="Poppins Bold"/>
                <a:ea typeface="Poppins Bold"/>
                <a:cs typeface="Poppins Bold"/>
                <a:sym typeface="Poppins Bold"/>
              </a:rPr>
              <a:t>Institutionalization as Last Resort</a:t>
            </a:r>
          </a:p>
          <a:p>
            <a:pPr marL="906786" lvl="2" indent="-302262" algn="l">
              <a:lnSpc>
                <a:spcPts val="2730"/>
              </a:lnSpc>
              <a:buFont typeface="Arial"/>
              <a:buChar char="⚬"/>
            </a:pPr>
            <a:r>
              <a:rPr lang="en-US" sz="2100" dirty="0">
                <a:solidFill>
                  <a:srgbClr val="FFFFFF"/>
                </a:solidFill>
                <a:latin typeface="Poppins"/>
                <a:ea typeface="Poppins"/>
                <a:cs typeface="Poppins"/>
                <a:sym typeface="Poppins"/>
              </a:rPr>
              <a:t>Despite the shift to community-based care, the long waitlists for housing means that many adults with complex needs end up in hospitals, long-term care homes, or jails because there are no suitable community placements.</a:t>
            </a:r>
          </a:p>
          <a:p>
            <a:pPr marL="453393" lvl="1" indent="-226697" algn="l">
              <a:lnSpc>
                <a:spcPts val="2730"/>
              </a:lnSpc>
              <a:buFont typeface="Arial"/>
              <a:buChar char="•"/>
            </a:pPr>
            <a:r>
              <a:rPr lang="en-US" sz="2100" b="1" dirty="0">
                <a:solidFill>
                  <a:srgbClr val="FFFFFF"/>
                </a:solidFill>
                <a:latin typeface="Poppins Bold"/>
                <a:ea typeface="Poppins Bold"/>
                <a:cs typeface="Poppins Bold"/>
                <a:sym typeface="Poppins Bold"/>
              </a:rPr>
              <a:t>Human Cost</a:t>
            </a:r>
          </a:p>
          <a:p>
            <a:pPr marL="906786" lvl="2" indent="-302262" algn="l">
              <a:lnSpc>
                <a:spcPts val="2730"/>
              </a:lnSpc>
              <a:buFont typeface="Arial"/>
              <a:buChar char="⚬"/>
            </a:pPr>
            <a:r>
              <a:rPr lang="en-US" sz="2100" dirty="0">
                <a:solidFill>
                  <a:srgbClr val="FFFFFF"/>
                </a:solidFill>
                <a:latin typeface="Poppins"/>
                <a:ea typeface="Poppins"/>
                <a:cs typeface="Poppins"/>
                <a:sym typeface="Poppins"/>
              </a:rPr>
              <a:t>Families report exhaustion, abuse risk and abandonment due to lack of crisis supports.</a:t>
            </a:r>
          </a:p>
          <a:p>
            <a:pPr marL="906786" lvl="2" indent="-302262" algn="l">
              <a:lnSpc>
                <a:spcPts val="2730"/>
              </a:lnSpc>
              <a:buFont typeface="Arial"/>
              <a:buChar char="⚬"/>
            </a:pPr>
            <a:r>
              <a:rPr lang="en-US" sz="2100" dirty="0">
                <a:solidFill>
                  <a:srgbClr val="FFFFFF"/>
                </a:solidFill>
                <a:latin typeface="Poppins"/>
                <a:ea typeface="Poppins"/>
                <a:cs typeface="Poppins"/>
                <a:sym typeface="Poppins"/>
              </a:rPr>
              <a:t>Some individuals live for years in hospitals or unsafe home environments, or have been incarcerated due to </a:t>
            </a:r>
            <a:r>
              <a:rPr lang="en-US" sz="2100" dirty="0" err="1">
                <a:solidFill>
                  <a:srgbClr val="FFFFFF"/>
                </a:solidFill>
                <a:latin typeface="Poppins"/>
                <a:ea typeface="Poppins"/>
                <a:cs typeface="Poppins"/>
                <a:sym typeface="Poppins"/>
              </a:rPr>
              <a:t>behavioural</a:t>
            </a:r>
            <a:r>
              <a:rPr lang="en-US" sz="2100" dirty="0">
                <a:solidFill>
                  <a:srgbClr val="FFFFFF"/>
                </a:solidFill>
                <a:latin typeface="Poppins"/>
                <a:ea typeface="Poppins"/>
                <a:cs typeface="Poppins"/>
                <a:sym typeface="Poppins"/>
              </a:rPr>
              <a:t> challenges.</a:t>
            </a:r>
          </a:p>
          <a:p>
            <a:pPr marL="453393" lvl="1" indent="-226697" algn="l">
              <a:lnSpc>
                <a:spcPts val="2730"/>
              </a:lnSpc>
              <a:buFont typeface="Arial"/>
              <a:buChar char="•"/>
            </a:pPr>
            <a:r>
              <a:rPr lang="en-US" sz="2100" dirty="0">
                <a:solidFill>
                  <a:srgbClr val="FFFFFF"/>
                </a:solidFill>
                <a:latin typeface="Poppins"/>
                <a:ea typeface="Poppins"/>
                <a:cs typeface="Poppins"/>
                <a:sym typeface="Poppins"/>
              </a:rPr>
              <a:t>60 recommendations to ensure accountability, crisis intervention and appropriate community supports.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5555" b="-5555"/>
              </a:stretch>
            </a:blipFill>
          </p:spPr>
          <p:txBody>
            <a:bodyPr/>
            <a:lstStyle/>
            <a:p>
              <a:endParaRPr lang="en-CA"/>
            </a:p>
          </p:txBody>
        </p:sp>
      </p:grpSp>
      <p:sp>
        <p:nvSpPr>
          <p:cNvPr id="4" name="TextBox 4"/>
          <p:cNvSpPr txBox="1"/>
          <p:nvPr/>
        </p:nvSpPr>
        <p:spPr>
          <a:xfrm>
            <a:off x="863057" y="200382"/>
            <a:ext cx="12801600" cy="1428035"/>
          </a:xfrm>
          <a:prstGeom prst="rect">
            <a:avLst/>
          </a:prstGeom>
        </p:spPr>
        <p:txBody>
          <a:bodyPr lIns="0" tIns="0" rIns="0" bIns="0" rtlCol="0" anchor="t">
            <a:spAutoFit/>
          </a:bodyPr>
          <a:lstStyle/>
          <a:p>
            <a:pPr marL="0" lvl="0" indent="0" algn="l">
              <a:lnSpc>
                <a:spcPts val="11060"/>
              </a:lnSpc>
              <a:spcBef>
                <a:spcPct val="0"/>
              </a:spcBef>
            </a:pPr>
            <a:r>
              <a:rPr lang="en-US" sz="7899" b="1">
                <a:solidFill>
                  <a:srgbClr val="8FE84F"/>
                </a:solidFill>
                <a:latin typeface="Poppins Bold"/>
                <a:ea typeface="Poppins Bold"/>
                <a:cs typeface="Poppins Bold"/>
                <a:sym typeface="Poppins Bold"/>
              </a:rPr>
              <a:t>Has it Go</a:t>
            </a:r>
            <a:r>
              <a:rPr lang="en-US" sz="7899" b="1" u="none" strike="noStrike">
                <a:solidFill>
                  <a:srgbClr val="8FE84F"/>
                </a:solidFill>
                <a:latin typeface="Poppins Bold"/>
                <a:ea typeface="Poppins Bold"/>
                <a:cs typeface="Poppins Bold"/>
                <a:sym typeface="Poppins Bold"/>
              </a:rPr>
              <a:t>tten Better?</a:t>
            </a:r>
          </a:p>
        </p:txBody>
      </p:sp>
      <p:sp>
        <p:nvSpPr>
          <p:cNvPr id="5" name="TextBox 5"/>
          <p:cNvSpPr txBox="1"/>
          <p:nvPr/>
        </p:nvSpPr>
        <p:spPr>
          <a:xfrm>
            <a:off x="863057" y="2456910"/>
            <a:ext cx="16869508" cy="2594941"/>
          </a:xfrm>
          <a:prstGeom prst="rect">
            <a:avLst/>
          </a:prstGeom>
        </p:spPr>
        <p:txBody>
          <a:bodyPr lIns="0" tIns="0" rIns="0" bIns="0" rtlCol="0" anchor="t">
            <a:spAutoFit/>
          </a:bodyPr>
          <a:lstStyle/>
          <a:p>
            <a:pPr marL="474983" lvl="1" indent="-237491" algn="l">
              <a:lnSpc>
                <a:spcPts val="2860"/>
              </a:lnSpc>
              <a:buFont typeface="Arial"/>
              <a:buChar char="•"/>
            </a:pPr>
            <a:r>
              <a:rPr lang="en-US" sz="2200" dirty="0">
                <a:solidFill>
                  <a:srgbClr val="FFFFFF"/>
                </a:solidFill>
                <a:latin typeface="Poppins"/>
                <a:ea typeface="Poppins"/>
                <a:cs typeface="Poppins"/>
                <a:sym typeface="Poppins"/>
              </a:rPr>
              <a:t>In 2019, the Ontario Government enacted the Connecting Care Act, 2019, S.O. 2019, c. 5, Sched. 1</a:t>
            </a:r>
          </a:p>
          <a:p>
            <a:pPr marL="949965" lvl="2" indent="-316655" algn="l">
              <a:lnSpc>
                <a:spcPts val="2860"/>
              </a:lnSpc>
              <a:buFont typeface="Arial"/>
              <a:buChar char="⚬"/>
            </a:pPr>
            <a:r>
              <a:rPr lang="en-US" sz="2200" dirty="0">
                <a:solidFill>
                  <a:srgbClr val="FFFFFF"/>
                </a:solidFill>
                <a:latin typeface="Poppins"/>
                <a:ea typeface="Poppins"/>
                <a:cs typeface="Poppins"/>
                <a:sym typeface="Poppins"/>
              </a:rPr>
              <a:t>Passed the ”Patient Bill of Rights” – O. Reg 187/22: Home and Community Care Services</a:t>
            </a:r>
          </a:p>
          <a:p>
            <a:pPr marL="1424948" lvl="3" indent="-356237" algn="l">
              <a:lnSpc>
                <a:spcPts val="2860"/>
              </a:lnSpc>
              <a:buFont typeface="Arial"/>
              <a:buChar char="￭"/>
            </a:pPr>
            <a:r>
              <a:rPr lang="en-US" sz="2200" dirty="0">
                <a:solidFill>
                  <a:srgbClr val="FFFFFF"/>
                </a:solidFill>
                <a:latin typeface="Poppins"/>
                <a:ea typeface="Poppins"/>
                <a:cs typeface="Poppins"/>
                <a:sym typeface="Poppins"/>
              </a:rPr>
              <a:t>Promotes patient’s autonomy and participation in decision-making</a:t>
            </a:r>
          </a:p>
          <a:p>
            <a:pPr marL="1424948" lvl="3" indent="-356237" algn="l">
              <a:lnSpc>
                <a:spcPts val="2860"/>
              </a:lnSpc>
              <a:buFont typeface="Arial"/>
              <a:buChar char="￭"/>
            </a:pPr>
            <a:r>
              <a:rPr lang="en-US" sz="2200" dirty="0">
                <a:solidFill>
                  <a:srgbClr val="FFFFFF"/>
                </a:solidFill>
                <a:latin typeface="Poppins"/>
                <a:ea typeface="Poppins"/>
                <a:cs typeface="Poppins"/>
                <a:sym typeface="Poppins"/>
              </a:rPr>
              <a:t>Must be sensitive to patient’s needs and preferences</a:t>
            </a:r>
          </a:p>
          <a:p>
            <a:pPr algn="l">
              <a:lnSpc>
                <a:spcPts val="2860"/>
              </a:lnSpc>
            </a:pPr>
            <a:endParaRPr lang="en-US" sz="2200" dirty="0">
              <a:solidFill>
                <a:srgbClr val="FFFFFF"/>
              </a:solidFill>
              <a:latin typeface="Poppins"/>
              <a:ea typeface="Poppins"/>
              <a:cs typeface="Poppins"/>
              <a:sym typeface="Poppins"/>
            </a:endParaRPr>
          </a:p>
          <a:p>
            <a:pPr algn="l">
              <a:lnSpc>
                <a:spcPts val="2860"/>
              </a:lnSpc>
            </a:pPr>
            <a:r>
              <a:rPr lang="en-US" sz="2200" dirty="0">
                <a:solidFill>
                  <a:srgbClr val="FFFFFF"/>
                </a:solidFill>
                <a:latin typeface="Poppins"/>
                <a:ea typeface="Poppins"/>
                <a:cs typeface="Poppins"/>
                <a:sym typeface="Poppins"/>
              </a:rPr>
              <a:t>Funding services provided by not-for-profit agencies or funds directly to the families caring for disabled individuals, presumptively in the home. </a:t>
            </a:r>
          </a:p>
        </p:txBody>
      </p:sp>
      <p:sp>
        <p:nvSpPr>
          <p:cNvPr id="6" name="TextBox 6"/>
          <p:cNvSpPr txBox="1"/>
          <p:nvPr/>
        </p:nvSpPr>
        <p:spPr>
          <a:xfrm>
            <a:off x="863057" y="1582229"/>
            <a:ext cx="11999757" cy="727030"/>
          </a:xfrm>
          <a:prstGeom prst="rect">
            <a:avLst/>
          </a:prstGeom>
        </p:spPr>
        <p:txBody>
          <a:bodyPr lIns="0" tIns="0" rIns="0" bIns="0" rtlCol="0" anchor="t">
            <a:spAutoFit/>
          </a:bodyPr>
          <a:lstStyle/>
          <a:p>
            <a:pPr marL="0" lvl="0" indent="0" algn="l">
              <a:lnSpc>
                <a:spcPts val="5600"/>
              </a:lnSpc>
              <a:spcBef>
                <a:spcPct val="0"/>
              </a:spcBef>
            </a:pPr>
            <a:r>
              <a:rPr lang="en-US" sz="4000" b="1">
                <a:solidFill>
                  <a:srgbClr val="FFFFFF"/>
                </a:solidFill>
                <a:latin typeface="Poppins Bold"/>
                <a:ea typeface="Poppins Bold"/>
                <a:cs typeface="Poppins Bold"/>
                <a:sym typeface="Poppins Bold"/>
              </a:rPr>
              <a:t> NOT</a:t>
            </a:r>
            <a:r>
              <a:rPr lang="en-US" sz="4000" b="1" u="none" strike="noStrike">
                <a:solidFill>
                  <a:srgbClr val="FFFFFF"/>
                </a:solidFill>
                <a:latin typeface="Poppins Bold"/>
                <a:ea typeface="Poppins Bold"/>
                <a:cs typeface="Poppins Bold"/>
                <a:sym typeface="Poppins Bold"/>
              </a:rPr>
              <a:t> Really</a:t>
            </a:r>
          </a:p>
        </p:txBody>
      </p:sp>
      <p:sp>
        <p:nvSpPr>
          <p:cNvPr id="7" name="TextBox 7"/>
          <p:cNvSpPr txBox="1"/>
          <p:nvPr/>
        </p:nvSpPr>
        <p:spPr>
          <a:xfrm>
            <a:off x="863057" y="5324048"/>
            <a:ext cx="16869508" cy="734060"/>
          </a:xfrm>
          <a:prstGeom prst="rect">
            <a:avLst/>
          </a:prstGeom>
        </p:spPr>
        <p:txBody>
          <a:bodyPr lIns="0" tIns="0" rIns="0" bIns="0" rtlCol="0" anchor="t">
            <a:spAutoFit/>
          </a:bodyPr>
          <a:lstStyle/>
          <a:p>
            <a:pPr marL="474983" lvl="1" indent="-237491" algn="l">
              <a:lnSpc>
                <a:spcPts val="2860"/>
              </a:lnSpc>
              <a:buFont typeface="Arial"/>
              <a:buChar char="•"/>
            </a:pPr>
            <a:r>
              <a:rPr lang="en-US" sz="2200" b="1" dirty="0">
                <a:solidFill>
                  <a:srgbClr val="FFFFFF"/>
                </a:solidFill>
                <a:latin typeface="Poppins Bold"/>
                <a:ea typeface="Poppins Bold"/>
                <a:cs typeface="Poppins Bold"/>
                <a:sym typeface="Poppins Bold"/>
              </a:rPr>
              <a:t>Community Living Ontario:</a:t>
            </a:r>
            <a:r>
              <a:rPr lang="en-US" sz="2200" dirty="0">
                <a:solidFill>
                  <a:srgbClr val="FFFFFF"/>
                </a:solidFill>
                <a:latin typeface="Poppins"/>
                <a:ea typeface="Poppins"/>
                <a:cs typeface="Poppins"/>
                <a:sym typeface="Poppins"/>
              </a:rPr>
              <a:t> non-profit provincial association that advocates for people with intellectual disability and their family, working alongside local agencies.</a:t>
            </a:r>
          </a:p>
        </p:txBody>
      </p:sp>
      <p:sp>
        <p:nvSpPr>
          <p:cNvPr id="8" name="TextBox 8"/>
          <p:cNvSpPr txBox="1"/>
          <p:nvPr/>
        </p:nvSpPr>
        <p:spPr>
          <a:xfrm>
            <a:off x="863057" y="6400486"/>
            <a:ext cx="16869508" cy="3267710"/>
          </a:xfrm>
          <a:prstGeom prst="rect">
            <a:avLst/>
          </a:prstGeom>
        </p:spPr>
        <p:txBody>
          <a:bodyPr lIns="0" tIns="0" rIns="0" bIns="0" rtlCol="0" anchor="t">
            <a:spAutoFit/>
          </a:bodyPr>
          <a:lstStyle/>
          <a:p>
            <a:pPr marL="474983" lvl="1" indent="-237491" algn="l">
              <a:lnSpc>
                <a:spcPts val="2860"/>
              </a:lnSpc>
              <a:buFont typeface="Arial"/>
              <a:buChar char="•"/>
            </a:pPr>
            <a:r>
              <a:rPr lang="en-US" sz="2200" b="1" dirty="0">
                <a:solidFill>
                  <a:srgbClr val="FFFFFF"/>
                </a:solidFill>
                <a:latin typeface="Poppins Bold"/>
                <a:ea typeface="Poppins Bold"/>
                <a:cs typeface="Poppins Bold"/>
                <a:sym typeface="Poppins Bold"/>
              </a:rPr>
              <a:t>November 28, 2024 Call for Help: Press Release</a:t>
            </a:r>
          </a:p>
          <a:p>
            <a:pPr marL="949965" lvl="2" indent="-316655" algn="l">
              <a:lnSpc>
                <a:spcPts val="2860"/>
              </a:lnSpc>
              <a:buFont typeface="Arial"/>
              <a:buChar char="⚬"/>
            </a:pPr>
            <a:r>
              <a:rPr lang="en-US" sz="2200" dirty="0">
                <a:solidFill>
                  <a:srgbClr val="FFFFFF"/>
                </a:solidFill>
                <a:latin typeface="Poppins"/>
                <a:ea typeface="Poppins"/>
                <a:cs typeface="Poppins"/>
                <a:sym typeface="Poppins"/>
              </a:rPr>
              <a:t>Over 52,000 people are currently waiting for support services in Ontario and every year the list gets longer.</a:t>
            </a:r>
          </a:p>
          <a:p>
            <a:pPr marL="949965" lvl="2" indent="-316655" algn="l">
              <a:lnSpc>
                <a:spcPts val="2860"/>
              </a:lnSpc>
              <a:buFont typeface="Arial"/>
              <a:buChar char="⚬"/>
            </a:pPr>
            <a:r>
              <a:rPr lang="en-US" sz="2200" dirty="0">
                <a:solidFill>
                  <a:srgbClr val="FFFFFF"/>
                </a:solidFill>
                <a:latin typeface="Poppins"/>
                <a:ea typeface="Poppins"/>
                <a:cs typeface="Poppins"/>
                <a:sym typeface="Poppins"/>
              </a:rPr>
              <a:t>Year over year, the crisis worsens: the system is housing 5% fewer people than it did in 2018, while the waitlist has grown by 55%.</a:t>
            </a:r>
          </a:p>
          <a:p>
            <a:pPr marL="949965" lvl="2" indent="-316655" algn="l">
              <a:lnSpc>
                <a:spcPts val="2860"/>
              </a:lnSpc>
              <a:buFont typeface="Arial"/>
              <a:buChar char="⚬"/>
            </a:pPr>
            <a:r>
              <a:rPr lang="en-US" sz="2200" dirty="0">
                <a:solidFill>
                  <a:srgbClr val="FFFFFF"/>
                </a:solidFill>
                <a:latin typeface="Poppins"/>
                <a:ea typeface="Poppins"/>
                <a:cs typeface="Poppins"/>
                <a:sym typeface="Poppins"/>
              </a:rPr>
              <a:t>The waitlist for full allocation (max under the Passport Program currently at $44,275) grown by 105% over the last five years.</a:t>
            </a:r>
          </a:p>
          <a:p>
            <a:pPr marL="949965" lvl="2" indent="-316655" algn="l">
              <a:lnSpc>
                <a:spcPts val="2860"/>
              </a:lnSpc>
              <a:buFont typeface="Arial"/>
              <a:buChar char="⚬"/>
            </a:pPr>
            <a:r>
              <a:rPr lang="en-US" sz="2200" dirty="0">
                <a:solidFill>
                  <a:srgbClr val="FFFFFF"/>
                </a:solidFill>
                <a:latin typeface="Poppins"/>
                <a:ea typeface="Poppins"/>
                <a:cs typeface="Poppins"/>
                <a:sym typeface="Poppins"/>
              </a:rPr>
              <a:t>Since 1993, the Ontario government increased core funding for agencies by less than 7%, while costs of living has risen by over 60%...the gap forces families to shoulder the burden – financially, emotionally, and physically – just to meet basic needs.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5555" b="-5555"/>
              </a:stretch>
            </a:blipFill>
          </p:spPr>
          <p:txBody>
            <a:bodyPr/>
            <a:lstStyle/>
            <a:p>
              <a:endParaRPr lang="en-CA"/>
            </a:p>
          </p:txBody>
        </p:sp>
      </p:grpSp>
      <p:sp>
        <p:nvSpPr>
          <p:cNvPr id="4" name="TextBox 4"/>
          <p:cNvSpPr txBox="1"/>
          <p:nvPr/>
        </p:nvSpPr>
        <p:spPr>
          <a:xfrm>
            <a:off x="1028700" y="504887"/>
            <a:ext cx="12801600" cy="1428035"/>
          </a:xfrm>
          <a:prstGeom prst="rect">
            <a:avLst/>
          </a:prstGeom>
        </p:spPr>
        <p:txBody>
          <a:bodyPr lIns="0" tIns="0" rIns="0" bIns="0" rtlCol="0" anchor="t">
            <a:spAutoFit/>
          </a:bodyPr>
          <a:lstStyle/>
          <a:p>
            <a:pPr marL="0" lvl="0" indent="0" algn="l">
              <a:lnSpc>
                <a:spcPts val="11060"/>
              </a:lnSpc>
              <a:spcBef>
                <a:spcPct val="0"/>
              </a:spcBef>
            </a:pPr>
            <a:r>
              <a:rPr lang="en-US" sz="7899" b="1" u="none" strike="noStrike">
                <a:solidFill>
                  <a:srgbClr val="8FE84F"/>
                </a:solidFill>
                <a:latin typeface="Poppins Bold"/>
                <a:ea typeface="Poppins Bold"/>
                <a:cs typeface="Poppins Bold"/>
                <a:sym typeface="Poppins Bold"/>
              </a:rPr>
              <a:t>Build the Foundation</a:t>
            </a:r>
          </a:p>
        </p:txBody>
      </p:sp>
      <p:sp>
        <p:nvSpPr>
          <p:cNvPr id="5" name="TextBox 5"/>
          <p:cNvSpPr txBox="1"/>
          <p:nvPr/>
        </p:nvSpPr>
        <p:spPr>
          <a:xfrm>
            <a:off x="1028700" y="2235200"/>
            <a:ext cx="16416403" cy="7023100"/>
          </a:xfrm>
          <a:prstGeom prst="rect">
            <a:avLst/>
          </a:prstGeom>
        </p:spPr>
        <p:txBody>
          <a:bodyPr lIns="0" tIns="0" rIns="0" bIns="0" rtlCol="0" anchor="t">
            <a:spAutoFit/>
          </a:bodyPr>
          <a:lstStyle/>
          <a:p>
            <a:pPr marL="539751" lvl="1" indent="-269876" algn="l">
              <a:lnSpc>
                <a:spcPts val="3500"/>
              </a:lnSpc>
              <a:buFont typeface="Arial"/>
              <a:buChar char="•"/>
            </a:pPr>
            <a:r>
              <a:rPr lang="en-US" sz="2500" dirty="0">
                <a:solidFill>
                  <a:srgbClr val="FFFFFF"/>
                </a:solidFill>
                <a:latin typeface="Poppins"/>
                <a:ea typeface="Poppins"/>
                <a:cs typeface="Poppins"/>
                <a:sym typeface="Poppins"/>
              </a:rPr>
              <a:t>Causation is established where the plaintiff proves to the civil standard on a balance of probabilities that the defendant caused or contributed to the </a:t>
            </a:r>
            <a:r>
              <a:rPr lang="en-US" sz="2500" b="1" dirty="0">
                <a:solidFill>
                  <a:srgbClr val="8AE34E"/>
                </a:solidFill>
                <a:latin typeface="Poppins Bold"/>
                <a:ea typeface="Poppins Bold"/>
                <a:cs typeface="Poppins Bold"/>
                <a:sym typeface="Poppins Bold"/>
              </a:rPr>
              <a:t>injury</a:t>
            </a:r>
            <a:r>
              <a:rPr lang="en-US" sz="2500" dirty="0">
                <a:solidFill>
                  <a:srgbClr val="FFFFFF"/>
                </a:solidFill>
                <a:latin typeface="Poppins"/>
                <a:ea typeface="Poppins"/>
                <a:cs typeface="Poppins"/>
                <a:sym typeface="Poppins"/>
              </a:rPr>
              <a:t>: Athey v </a:t>
            </a:r>
            <a:r>
              <a:rPr lang="en-US" sz="2500" dirty="0" err="1">
                <a:solidFill>
                  <a:srgbClr val="FFFFFF"/>
                </a:solidFill>
                <a:latin typeface="Poppins"/>
                <a:ea typeface="Poppins"/>
                <a:cs typeface="Poppins"/>
                <a:sym typeface="Poppins"/>
              </a:rPr>
              <a:t>Leonati</a:t>
            </a:r>
            <a:r>
              <a:rPr lang="en-US" sz="2500" dirty="0">
                <a:solidFill>
                  <a:srgbClr val="FFFFFF"/>
                </a:solidFill>
                <a:latin typeface="Poppins"/>
                <a:ea typeface="Poppins"/>
                <a:cs typeface="Poppins"/>
                <a:sym typeface="Poppins"/>
              </a:rPr>
              <a:t>, [1996] 2 SCR 458 at para. 13</a:t>
            </a:r>
          </a:p>
          <a:p>
            <a:pPr algn="l">
              <a:lnSpc>
                <a:spcPts val="3500"/>
              </a:lnSpc>
            </a:pPr>
            <a:endParaRPr lang="en-US" sz="2500" dirty="0">
              <a:solidFill>
                <a:srgbClr val="FFFFFF"/>
              </a:solidFill>
              <a:latin typeface="Poppins"/>
              <a:ea typeface="Poppins"/>
              <a:cs typeface="Poppins"/>
              <a:sym typeface="Poppins"/>
            </a:endParaRPr>
          </a:p>
          <a:p>
            <a:pPr marL="539751" lvl="1" indent="-269876" algn="l">
              <a:lnSpc>
                <a:spcPts val="3500"/>
              </a:lnSpc>
              <a:buFont typeface="Arial"/>
              <a:buChar char="•"/>
            </a:pPr>
            <a:r>
              <a:rPr lang="en-US" sz="2500" dirty="0">
                <a:solidFill>
                  <a:srgbClr val="FFFFFF"/>
                </a:solidFill>
                <a:latin typeface="Poppins"/>
                <a:ea typeface="Poppins"/>
                <a:cs typeface="Poppins"/>
                <a:sym typeface="Poppins"/>
              </a:rPr>
              <a:t>It is not necessary for the plaintiff to establish that the defendant’s negligence was the sole cause of the injury. As long as the defendant is part of the cause of the injury, the defendant is fully liable, even though their act alone was not enough to create the injury. There is no reduction in liability because of the existence of other preconditions: defendants remain liable for all injuries caused or contributed by their negligence: Athey, supra at para. 17</a:t>
            </a:r>
          </a:p>
          <a:p>
            <a:pPr algn="l">
              <a:lnSpc>
                <a:spcPts val="3500"/>
              </a:lnSpc>
            </a:pPr>
            <a:endParaRPr lang="en-US" sz="2500" dirty="0">
              <a:solidFill>
                <a:srgbClr val="FFFFFF"/>
              </a:solidFill>
              <a:latin typeface="Poppins"/>
              <a:ea typeface="Poppins"/>
              <a:cs typeface="Poppins"/>
              <a:sym typeface="Poppins"/>
            </a:endParaRPr>
          </a:p>
          <a:p>
            <a:pPr marL="539751" lvl="1" indent="-269876" algn="l">
              <a:lnSpc>
                <a:spcPts val="3500"/>
              </a:lnSpc>
              <a:buFont typeface="Arial"/>
              <a:buChar char="•"/>
            </a:pPr>
            <a:r>
              <a:rPr lang="en-US" sz="2500" dirty="0">
                <a:solidFill>
                  <a:srgbClr val="FFFFFF"/>
                </a:solidFill>
                <a:latin typeface="Poppins"/>
                <a:ea typeface="Poppins"/>
                <a:cs typeface="Poppins"/>
                <a:sym typeface="Poppins"/>
              </a:rPr>
              <a:t>There is no reduction is liability because there were other causal factors (tortious or non-tortious) that helped cause the harm. It is sufficient that the defendant’s negligence was a cause of the harm then the plaintiff should recover damages: </a:t>
            </a:r>
            <a:r>
              <a:rPr lang="en-US" sz="2500" i="1" dirty="0">
                <a:solidFill>
                  <a:srgbClr val="FFFFFF"/>
                </a:solidFill>
                <a:latin typeface="Poppins Italics"/>
                <a:ea typeface="Poppins Italics"/>
                <a:cs typeface="Poppins Italics"/>
                <a:sym typeface="Poppins Italics"/>
              </a:rPr>
              <a:t>Athey, supra</a:t>
            </a:r>
            <a:r>
              <a:rPr lang="en-US" sz="2500" dirty="0">
                <a:solidFill>
                  <a:srgbClr val="FFFFFF"/>
                </a:solidFill>
                <a:latin typeface="Poppins"/>
                <a:ea typeface="Poppins"/>
                <a:cs typeface="Poppins"/>
                <a:sym typeface="Poppins"/>
              </a:rPr>
              <a:t> at paras. 19-20 </a:t>
            </a:r>
          </a:p>
          <a:p>
            <a:pPr algn="l">
              <a:lnSpc>
                <a:spcPts val="3500"/>
              </a:lnSpc>
            </a:pPr>
            <a:endParaRPr lang="en-US" sz="2500" dirty="0">
              <a:solidFill>
                <a:srgbClr val="FFFFFF"/>
              </a:solidFill>
              <a:latin typeface="Poppins"/>
              <a:ea typeface="Poppins"/>
              <a:cs typeface="Poppins"/>
              <a:sym typeface="Poppins"/>
            </a:endParaRPr>
          </a:p>
          <a:p>
            <a:pPr marL="539751" lvl="1" indent="-269876" algn="l">
              <a:lnSpc>
                <a:spcPts val="3500"/>
              </a:lnSpc>
              <a:buFont typeface="Arial"/>
              <a:buChar char="•"/>
            </a:pPr>
            <a:r>
              <a:rPr lang="en-US" sz="2500" dirty="0">
                <a:solidFill>
                  <a:srgbClr val="FFFFFF"/>
                </a:solidFill>
                <a:latin typeface="Poppins"/>
                <a:ea typeface="Poppins"/>
                <a:cs typeface="Poppins"/>
                <a:sym typeface="Poppins"/>
              </a:rPr>
              <a:t>Future events (future care needs, income, housekeeping needs) need only be proven as a</a:t>
            </a:r>
            <a:r>
              <a:rPr lang="en-US" sz="2500" dirty="0">
                <a:solidFill>
                  <a:srgbClr val="8AE34E"/>
                </a:solidFill>
                <a:latin typeface="Poppins"/>
                <a:ea typeface="Poppins"/>
                <a:cs typeface="Poppins"/>
                <a:sym typeface="Poppins"/>
              </a:rPr>
              <a:t> </a:t>
            </a:r>
            <a:r>
              <a:rPr lang="en-US" sz="2500" b="1" dirty="0">
                <a:solidFill>
                  <a:srgbClr val="8AE34E"/>
                </a:solidFill>
                <a:latin typeface="Poppins Bold"/>
                <a:ea typeface="Poppins Bold"/>
                <a:cs typeface="Poppins Bold"/>
                <a:sym typeface="Poppins Bold"/>
              </a:rPr>
              <a:t>real and substantial possibility</a:t>
            </a:r>
            <a:r>
              <a:rPr lang="en-US" sz="2500" dirty="0">
                <a:solidFill>
                  <a:srgbClr val="FFFFFF"/>
                </a:solidFill>
                <a:latin typeface="Poppins"/>
                <a:ea typeface="Poppins"/>
                <a:cs typeface="Poppins"/>
                <a:sym typeface="Poppins"/>
              </a:rPr>
              <a:t>: </a:t>
            </a:r>
            <a:r>
              <a:rPr lang="en-US" sz="2500" i="1" dirty="0">
                <a:solidFill>
                  <a:srgbClr val="FFFFFF"/>
                </a:solidFill>
                <a:latin typeface="Poppins Italics"/>
                <a:ea typeface="Poppins Italics"/>
                <a:cs typeface="Poppins Italics"/>
                <a:sym typeface="Poppins Italics"/>
              </a:rPr>
              <a:t>Athey, supra </a:t>
            </a:r>
            <a:r>
              <a:rPr lang="en-US" sz="2500" dirty="0">
                <a:solidFill>
                  <a:srgbClr val="FFFFFF"/>
                </a:solidFill>
                <a:latin typeface="Poppins"/>
                <a:ea typeface="Poppins"/>
                <a:cs typeface="Poppins"/>
                <a:sym typeface="Poppins"/>
              </a:rPr>
              <a:t>para. 27</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1536</TotalTime>
  <Words>2183</Words>
  <Application>Microsoft Macintosh PowerPoint</Application>
  <PresentationFormat>Custom</PresentationFormat>
  <Paragraphs>206</Paragraphs>
  <Slides>15</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Poppins</vt:lpstr>
      <vt:lpstr>Glacial Indifference</vt:lpstr>
      <vt:lpstr>Aptos</vt:lpstr>
      <vt:lpstr>Inter Bold</vt:lpstr>
      <vt:lpstr>Roboto</vt:lpstr>
      <vt:lpstr>Arial</vt:lpstr>
      <vt:lpstr>Poppins Italics</vt:lpstr>
      <vt:lpstr>Calibri</vt:lpstr>
      <vt:lpstr>Poppins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Risky Business 2025 Run of Show</dc:title>
  <dc:creator>Emily Runions</dc:creator>
  <cp:lastModifiedBy>Pinta Maguire</cp:lastModifiedBy>
  <cp:revision>3</cp:revision>
  <dcterms:created xsi:type="dcterms:W3CDTF">2006-08-16T00:00:00Z</dcterms:created>
  <dcterms:modified xsi:type="dcterms:W3CDTF">2025-11-14T00:02:18Z</dcterms:modified>
  <dc:identifier>DAG4UttKqeo</dc:identifier>
</cp:coreProperties>
</file>